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420" r:id="rId3"/>
    <p:sldId id="332" r:id="rId4"/>
    <p:sldId id="258" r:id="rId5"/>
    <p:sldId id="362" r:id="rId6"/>
    <p:sldId id="363" r:id="rId7"/>
    <p:sldId id="370" r:id="rId8"/>
    <p:sldId id="371" r:id="rId9"/>
    <p:sldId id="364" r:id="rId10"/>
    <p:sldId id="372" r:id="rId11"/>
    <p:sldId id="373" r:id="rId12"/>
    <p:sldId id="386" r:id="rId13"/>
    <p:sldId id="388" r:id="rId14"/>
    <p:sldId id="374" r:id="rId15"/>
    <p:sldId id="377" r:id="rId16"/>
    <p:sldId id="422" r:id="rId17"/>
    <p:sldId id="423" r:id="rId18"/>
    <p:sldId id="379" r:id="rId19"/>
    <p:sldId id="424" r:id="rId20"/>
    <p:sldId id="381" r:id="rId21"/>
    <p:sldId id="387" r:id="rId22"/>
    <p:sldId id="365" r:id="rId23"/>
    <p:sldId id="390" r:id="rId24"/>
    <p:sldId id="416" r:id="rId25"/>
    <p:sldId id="389" r:id="rId26"/>
    <p:sldId id="366" r:id="rId27"/>
    <p:sldId id="369" r:id="rId28"/>
    <p:sldId id="296" r:id="rId29"/>
    <p:sldId id="334" r:id="rId30"/>
    <p:sldId id="357" r:id="rId31"/>
    <p:sldId id="391" r:id="rId32"/>
    <p:sldId id="335" r:id="rId33"/>
    <p:sldId id="338" r:id="rId34"/>
    <p:sldId id="343" r:id="rId35"/>
    <p:sldId id="322" r:id="rId36"/>
    <p:sldId id="344" r:id="rId37"/>
    <p:sldId id="323" r:id="rId38"/>
    <p:sldId id="345" r:id="rId39"/>
    <p:sldId id="346" r:id="rId40"/>
    <p:sldId id="313" r:id="rId41"/>
    <p:sldId id="358" r:id="rId42"/>
    <p:sldId id="314" r:id="rId43"/>
    <p:sldId id="328" r:id="rId44"/>
    <p:sldId id="403" r:id="rId45"/>
    <p:sldId id="404" r:id="rId46"/>
    <p:sldId id="405" r:id="rId47"/>
    <p:sldId id="406" r:id="rId48"/>
    <p:sldId id="407" r:id="rId49"/>
    <p:sldId id="408" r:id="rId50"/>
    <p:sldId id="409" r:id="rId51"/>
    <p:sldId id="418" r:id="rId52"/>
    <p:sldId id="410" r:id="rId53"/>
    <p:sldId id="411" r:id="rId54"/>
    <p:sldId id="412" r:id="rId55"/>
    <p:sldId id="413" r:id="rId56"/>
    <p:sldId id="414" r:id="rId57"/>
    <p:sldId id="396" r:id="rId58"/>
    <p:sldId id="397" r:id="rId59"/>
    <p:sldId id="398" r:id="rId60"/>
    <p:sldId id="399" r:id="rId61"/>
    <p:sldId id="400" r:id="rId62"/>
    <p:sldId id="401" r:id="rId63"/>
    <p:sldId id="402" r:id="rId64"/>
    <p:sldId id="395" r:id="rId65"/>
    <p:sldId id="415" r:id="rId66"/>
    <p:sldId id="393" r:id="rId67"/>
    <p:sldId id="417" r:id="rId68"/>
    <p:sldId id="394" r:id="rId69"/>
    <p:sldId id="419" r:id="rId70"/>
    <p:sldId id="421" r:id="rId71"/>
    <p:sldId id="361" r:id="rId7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04" autoAdjust="0"/>
  </p:normalViewPr>
  <p:slideViewPr>
    <p:cSldViewPr>
      <p:cViewPr varScale="1">
        <p:scale>
          <a:sx n="74" d="100"/>
          <a:sy n="74" d="100"/>
        </p:scale>
        <p:origin x="1044" y="60"/>
      </p:cViewPr>
      <p:guideLst>
        <p:guide orient="horz" pos="2160"/>
        <p:guide pos="2880"/>
      </p:guideLst>
    </p:cSldViewPr>
  </p:slideViewPr>
  <p:outlineViewPr>
    <p:cViewPr>
      <p:scale>
        <a:sx n="33" d="100"/>
        <a:sy n="33" d="100"/>
      </p:scale>
      <p:origin x="0" y="-9176"/>
    </p:cViewPr>
  </p:outlineViewPr>
  <p:notesTextViewPr>
    <p:cViewPr>
      <p:scale>
        <a:sx n="100" d="100"/>
        <a:sy n="100" d="100"/>
      </p:scale>
      <p:origin x="0" y="0"/>
    </p:cViewPr>
  </p:notesTextViewPr>
  <p:sorterViewPr>
    <p:cViewPr>
      <p:scale>
        <a:sx n="90" d="100"/>
        <a:sy n="90" d="100"/>
      </p:scale>
      <p:origin x="0" y="-14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7E20C7B9-72B2-4DAA-97CE-90A2022CF23C}" type="datetimeFigureOut">
              <a:rPr lang="hr-HR"/>
              <a:pPr>
                <a:defRPr/>
              </a:pPr>
              <a:t>4.10.2021.</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r-HR"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hr-HR"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FBF07D1-BFFB-41E6-AC2C-CC3617182EB6}" type="slidenum">
              <a:rPr lang="hr-HR" altLang="en-US"/>
              <a:pPr>
                <a:defRPr/>
              </a:pPr>
              <a:t>‹#›</a:t>
            </a:fld>
            <a:endParaRPr lang="hr-HR" altLang="en-US"/>
          </a:p>
        </p:txBody>
      </p:sp>
    </p:spTree>
    <p:extLst>
      <p:ext uri="{BB962C8B-B14F-4D97-AF65-F5344CB8AC3E}">
        <p14:creationId xmlns:p14="http://schemas.microsoft.com/office/powerpoint/2010/main" val="38860413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72C5A9-A9BB-4E95-BA04-3B12FE2ECD8F}" type="slidenum">
              <a:rPr lang="hr-HR" altLang="en-US" smtClean="0">
                <a:latin typeface="Arial" panose="020B0604020202020204" pitchFamily="34" charset="0"/>
              </a:rPr>
              <a:pPr>
                <a:spcBef>
                  <a:spcPct val="0"/>
                </a:spcBef>
              </a:pPr>
              <a:t>5</a:t>
            </a:fld>
            <a:endParaRPr lang="hr-HR" altLang="en-US" smtClean="0">
              <a:latin typeface="Arial" panose="020B0604020202020204" pitchFamily="34" charset="0"/>
            </a:endParaRPr>
          </a:p>
        </p:txBody>
      </p:sp>
    </p:spTree>
    <p:extLst>
      <p:ext uri="{BB962C8B-B14F-4D97-AF65-F5344CB8AC3E}">
        <p14:creationId xmlns:p14="http://schemas.microsoft.com/office/powerpoint/2010/main" val="3763432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ED6CA1-1897-4D71-A063-2BFDB90E509C}" type="slidenum">
              <a:rPr lang="hr-HR" altLang="en-US" smtClean="0"/>
              <a:pPr/>
              <a:t>22</a:t>
            </a:fld>
            <a:endParaRPr lang="hr-HR" altLang="en-US" smtClean="0"/>
          </a:p>
        </p:txBody>
      </p:sp>
    </p:spTree>
    <p:extLst>
      <p:ext uri="{BB962C8B-B14F-4D97-AF65-F5344CB8AC3E}">
        <p14:creationId xmlns:p14="http://schemas.microsoft.com/office/powerpoint/2010/main" val="273483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defRPr/>
            </a:pPr>
            <a:r>
              <a:rPr lang="hr-HR" altLang="en-US" smtClean="0"/>
              <a:t>Vessel wall magnetic resonance imaging (VWI) findings of vasculitis (VS; A), intracranial atherosclerotic disease (ICAD; B), and reversible cerebral vasoconstriction syndrome (RCVS; C). A, Vasculitis: coronal maximum intensity projection (MIP) time of flight (TOF) magnetic resonance angiography (MRA) (left) shows multifocal arterial stenosis involving the left A2 anterior cerebral artery (ACA), bilateral middle cerebral artery (MCA), and right P1 posterior cerebral artery (white arrows). On T2 VWI (left middle) centered over the left ACA lesion, there is circumferential vessel wall thickening with homogeneous isointense signal intensity (thick arrow). On T1 precontrast image (right middle), circumferential vessel wall thickening (black arrows) can be seen. On T1 postcontrast VWI (last image), there is corresponding homogeneous, circumferential vessel wall enhancement (short arrow). B, Atherosclerosis: coronal MIP TOF MRA image (first image) shows stenosis of the distal right M1 MCA (arrow). On T2 VWI (left middle), there is a juxtaluminal T2 hyperintense band (black arrowhead), with subjacent lesional hypointensity (thick white arrow) corresponding to the MRA stenosis. On T1 precontrast VWI (right middle image), isointense lesion shows eccentric anterior vessel wall involvement (black arrow). On T1 postcontrast VWI (last image), there is heterogeneous lesional enhancement (short white arrow). C, RCVS: axial MIP TOF MRA image (first image) shows multifocal intracranial arterial stenosis, with focal stenosis of the left A1 ACA (white arrow). Axial T2 VWI (left middle image) shows corresponding minimal wall thickening with T2 isointense signal (thick black arrows) at the site of left A1 ACA lesion. On axial T1 precontrast VWI (right middle), there is minimal circumferential vessel wall thickening (thin black arrows) corresponding to the stenosis. On T1 postcontrast VWI (last image), there is no evidence of significant wall enhancement (short white arrow). The contralateral A1 ACA, a normal arterial segment on MRA shows mild perivascular enhancement (curved arrow) likely representing venous enhancement</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65D0A5-B60A-4521-A43C-821C8A6C2869}" type="slidenum">
              <a:rPr lang="hr-HR" altLang="en-US" smtClean="0"/>
              <a:pPr>
                <a:spcBef>
                  <a:spcPct val="0"/>
                </a:spcBef>
              </a:pPr>
              <a:t>23</a:t>
            </a:fld>
            <a:endParaRPr lang="hr-HR" altLang="en-US" smtClean="0"/>
          </a:p>
        </p:txBody>
      </p:sp>
    </p:spTree>
    <p:extLst>
      <p:ext uri="{BB962C8B-B14F-4D97-AF65-F5344CB8AC3E}">
        <p14:creationId xmlns:p14="http://schemas.microsoft.com/office/powerpoint/2010/main" val="2534443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45B8C7-8400-4577-AE34-E1BAA27197B9}" type="slidenum">
              <a:rPr lang="en-US" altLang="en-US" smtClean="0">
                <a:latin typeface="Calibri" panose="020F0502020204030204" pitchFamily="34" charset="0"/>
                <a:cs typeface="Arial" panose="020B0604020202020204" pitchFamily="34" charset="0"/>
              </a:rPr>
              <a:pPr/>
              <a:t>49</a:t>
            </a:fld>
            <a:endParaRPr lang="en-US" altLang="en-US"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9850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D7274A-F5F0-46F0-8947-3E6CD08ACB16}" type="slidenum">
              <a:rPr lang="en-US" altLang="en-US" smtClean="0">
                <a:latin typeface="Calibri" panose="020F0502020204030204" pitchFamily="34" charset="0"/>
                <a:cs typeface="Arial" panose="020B0604020202020204" pitchFamily="34" charset="0"/>
              </a:rPr>
              <a:pPr/>
              <a:t>50</a:t>
            </a:fld>
            <a:endParaRPr lang="en-US" altLang="en-US"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5496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8B7C4E-9E24-49C1-A06D-B10E77107DBD}" type="slidenum">
              <a:rPr lang="en-US" altLang="en-US" smtClean="0">
                <a:latin typeface="Calibri" panose="020F0502020204030204" pitchFamily="34" charset="0"/>
                <a:cs typeface="Arial" panose="020B0604020202020204" pitchFamily="34" charset="0"/>
              </a:rPr>
              <a:pPr/>
              <a:t>52</a:t>
            </a:fld>
            <a:endParaRPr lang="en-US" altLang="en-US"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4547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9D4338-0368-4539-9824-ADD344C34DD7}" type="slidenum">
              <a:rPr lang="en-US" altLang="en-US" smtClean="0">
                <a:latin typeface="Calibri" panose="020F0502020204030204" pitchFamily="34" charset="0"/>
                <a:cs typeface="Arial" panose="020B0604020202020204" pitchFamily="34" charset="0"/>
              </a:rPr>
              <a:pPr/>
              <a:t>56</a:t>
            </a:fld>
            <a:endParaRPr lang="en-US" altLang="en-US"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1550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03579B-0BD9-4D04-8A50-B5A238B27829}" type="slidenum">
              <a:rPr lang="hr-HR" altLang="en-US" smtClean="0">
                <a:latin typeface="Arial" panose="020B0604020202020204" pitchFamily="34" charset="0"/>
              </a:rPr>
              <a:pPr>
                <a:spcBef>
                  <a:spcPct val="0"/>
                </a:spcBef>
              </a:pPr>
              <a:t>71</a:t>
            </a:fld>
            <a:endParaRPr lang="hr-HR" altLang="en-US" smtClean="0">
              <a:latin typeface="Arial" panose="020B0604020202020204" pitchFamily="34" charset="0"/>
            </a:endParaRPr>
          </a:p>
        </p:txBody>
      </p:sp>
    </p:spTree>
    <p:extLst>
      <p:ext uri="{BB962C8B-B14F-4D97-AF65-F5344CB8AC3E}">
        <p14:creationId xmlns:p14="http://schemas.microsoft.com/office/powerpoint/2010/main" val="3658690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5F4233B-E752-4B01-A5E2-EC7C0031F2AB}" type="datetimeFigureOut">
              <a:rPr lang="en-US"/>
              <a:pPr>
                <a:defRPr/>
              </a:pPr>
              <a:t>10/4/2021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8A2581-CC66-4A7F-8293-64AD1D651CC2}" type="slidenum">
              <a:rPr lang="en-US" altLang="en-US"/>
              <a:pPr>
                <a:defRPr/>
              </a:pPr>
              <a:t>‹#›</a:t>
            </a:fld>
            <a:endParaRPr lang="en-US" altLang="en-US"/>
          </a:p>
        </p:txBody>
      </p:sp>
    </p:spTree>
    <p:extLst>
      <p:ext uri="{BB962C8B-B14F-4D97-AF65-F5344CB8AC3E}">
        <p14:creationId xmlns:p14="http://schemas.microsoft.com/office/powerpoint/2010/main" val="2851547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18A9F2-AFED-479F-AE09-48445D75121E}" type="datetimeFigureOut">
              <a:rPr lang="en-US"/>
              <a:pPr>
                <a:defRPr/>
              </a:pPr>
              <a:t>10/4/2021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D3C924-A4D6-4EAC-9AD5-2ADC9CC65E80}" type="slidenum">
              <a:rPr lang="en-US" altLang="en-US"/>
              <a:pPr>
                <a:defRPr/>
              </a:pPr>
              <a:t>‹#›</a:t>
            </a:fld>
            <a:endParaRPr lang="en-US" altLang="en-US"/>
          </a:p>
        </p:txBody>
      </p:sp>
    </p:spTree>
    <p:extLst>
      <p:ext uri="{BB962C8B-B14F-4D97-AF65-F5344CB8AC3E}">
        <p14:creationId xmlns:p14="http://schemas.microsoft.com/office/powerpoint/2010/main" val="185966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7363E0-AB2B-4EF7-941A-4FCE7FEF4D4B}" type="datetimeFigureOut">
              <a:rPr lang="en-US"/>
              <a:pPr>
                <a:defRPr/>
              </a:pPr>
              <a:t>10/4/2021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4254C0-0BC5-47FE-A1C8-D93D9EF1FC4D}" type="slidenum">
              <a:rPr lang="en-US" altLang="en-US"/>
              <a:pPr>
                <a:defRPr/>
              </a:pPr>
              <a:t>‹#›</a:t>
            </a:fld>
            <a:endParaRPr lang="en-US" altLang="en-US"/>
          </a:p>
        </p:txBody>
      </p:sp>
    </p:spTree>
    <p:extLst>
      <p:ext uri="{BB962C8B-B14F-4D97-AF65-F5344CB8AC3E}">
        <p14:creationId xmlns:p14="http://schemas.microsoft.com/office/powerpoint/2010/main" val="119429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CA9B2D-7928-46C8-9932-2AA04DFE1ACA}" type="datetimeFigureOut">
              <a:rPr lang="en-US"/>
              <a:pPr>
                <a:defRPr/>
              </a:pPr>
              <a:t>10/4/2021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6D0E38-68C2-416A-AFDA-2C4DA4F74F6B}" type="slidenum">
              <a:rPr lang="en-US" altLang="en-US"/>
              <a:pPr>
                <a:defRPr/>
              </a:pPr>
              <a:t>‹#›</a:t>
            </a:fld>
            <a:endParaRPr lang="en-US" altLang="en-US"/>
          </a:p>
        </p:txBody>
      </p:sp>
    </p:spTree>
    <p:extLst>
      <p:ext uri="{BB962C8B-B14F-4D97-AF65-F5344CB8AC3E}">
        <p14:creationId xmlns:p14="http://schemas.microsoft.com/office/powerpoint/2010/main" val="3222442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D830D2-E8E2-4985-89FD-BBED35D1E3E1}" type="datetimeFigureOut">
              <a:rPr lang="en-US"/>
              <a:pPr>
                <a:defRPr/>
              </a:pPr>
              <a:t>10/4/2021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E808E3-11D1-4B88-B074-794BC17652EE}" type="slidenum">
              <a:rPr lang="en-US" altLang="en-US"/>
              <a:pPr>
                <a:defRPr/>
              </a:pPr>
              <a:t>‹#›</a:t>
            </a:fld>
            <a:endParaRPr lang="en-US" altLang="en-US"/>
          </a:p>
        </p:txBody>
      </p:sp>
    </p:spTree>
    <p:extLst>
      <p:ext uri="{BB962C8B-B14F-4D97-AF65-F5344CB8AC3E}">
        <p14:creationId xmlns:p14="http://schemas.microsoft.com/office/powerpoint/2010/main" val="204938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5685944-51B8-4E43-B981-68872AC8C7C6}" type="datetimeFigureOut">
              <a:rPr lang="en-US"/>
              <a:pPr>
                <a:defRPr/>
              </a:pPr>
              <a:t>10/4/2021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D292AC-C43F-4834-9849-EBBF0673ED02}" type="slidenum">
              <a:rPr lang="en-US" altLang="en-US"/>
              <a:pPr>
                <a:defRPr/>
              </a:pPr>
              <a:t>‹#›</a:t>
            </a:fld>
            <a:endParaRPr lang="en-US" altLang="en-US"/>
          </a:p>
        </p:txBody>
      </p:sp>
    </p:spTree>
    <p:extLst>
      <p:ext uri="{BB962C8B-B14F-4D97-AF65-F5344CB8AC3E}">
        <p14:creationId xmlns:p14="http://schemas.microsoft.com/office/powerpoint/2010/main" val="3412039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6995D45-A904-4C39-B18B-5AA4028B3DD4}" type="datetimeFigureOut">
              <a:rPr lang="en-US"/>
              <a:pPr>
                <a:defRPr/>
              </a:pPr>
              <a:t>10/4/2021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ADC1FD2-0704-47CD-99B8-1A94968260DA}" type="slidenum">
              <a:rPr lang="en-US" altLang="en-US"/>
              <a:pPr>
                <a:defRPr/>
              </a:pPr>
              <a:t>‹#›</a:t>
            </a:fld>
            <a:endParaRPr lang="en-US" altLang="en-US"/>
          </a:p>
        </p:txBody>
      </p:sp>
    </p:spTree>
    <p:extLst>
      <p:ext uri="{BB962C8B-B14F-4D97-AF65-F5344CB8AC3E}">
        <p14:creationId xmlns:p14="http://schemas.microsoft.com/office/powerpoint/2010/main" val="2339049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3568E43-2A52-46D8-B401-0572059B6FA8}" type="datetimeFigureOut">
              <a:rPr lang="en-US"/>
              <a:pPr>
                <a:defRPr/>
              </a:pPr>
              <a:t>10/4/2021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FBC7918-25F6-4748-B532-745CA45E1D4B}" type="slidenum">
              <a:rPr lang="en-US" altLang="en-US"/>
              <a:pPr>
                <a:defRPr/>
              </a:pPr>
              <a:t>‹#›</a:t>
            </a:fld>
            <a:endParaRPr lang="en-US" altLang="en-US"/>
          </a:p>
        </p:txBody>
      </p:sp>
    </p:spTree>
    <p:extLst>
      <p:ext uri="{BB962C8B-B14F-4D97-AF65-F5344CB8AC3E}">
        <p14:creationId xmlns:p14="http://schemas.microsoft.com/office/powerpoint/2010/main" val="2422718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1A853BD-CB11-45E8-A8B5-8158B27CDA13}" type="datetimeFigureOut">
              <a:rPr lang="en-US"/>
              <a:pPr>
                <a:defRPr/>
              </a:pPr>
              <a:t>10/4/2021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459F1F-018E-46BF-BEBA-4671288EB9F9}" type="slidenum">
              <a:rPr lang="en-US" altLang="en-US"/>
              <a:pPr>
                <a:defRPr/>
              </a:pPr>
              <a:t>‹#›</a:t>
            </a:fld>
            <a:endParaRPr lang="en-US" altLang="en-US"/>
          </a:p>
        </p:txBody>
      </p:sp>
    </p:spTree>
    <p:extLst>
      <p:ext uri="{BB962C8B-B14F-4D97-AF65-F5344CB8AC3E}">
        <p14:creationId xmlns:p14="http://schemas.microsoft.com/office/powerpoint/2010/main" val="2347025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D6E7F8-CE54-4E7A-BA21-ED294A8A9393}" type="datetimeFigureOut">
              <a:rPr lang="en-US"/>
              <a:pPr>
                <a:defRPr/>
              </a:pPr>
              <a:t>10/4/2021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35CE95-9986-402C-8814-1B474B3D53E3}" type="slidenum">
              <a:rPr lang="en-US" altLang="en-US"/>
              <a:pPr>
                <a:defRPr/>
              </a:pPr>
              <a:t>‹#›</a:t>
            </a:fld>
            <a:endParaRPr lang="en-US" altLang="en-US"/>
          </a:p>
        </p:txBody>
      </p:sp>
    </p:spTree>
    <p:extLst>
      <p:ext uri="{BB962C8B-B14F-4D97-AF65-F5344CB8AC3E}">
        <p14:creationId xmlns:p14="http://schemas.microsoft.com/office/powerpoint/2010/main" val="4063620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F58641D-EAA8-4EC4-AFA5-3A2403E7C66B}" type="datetimeFigureOut">
              <a:rPr lang="en-US"/>
              <a:pPr>
                <a:defRPr/>
              </a:pPr>
              <a:t>10/4/2021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B7AF44-7DBA-4011-A653-829680781EC6}" type="slidenum">
              <a:rPr lang="en-US" altLang="en-US"/>
              <a:pPr>
                <a:defRPr/>
              </a:pPr>
              <a:t>‹#›</a:t>
            </a:fld>
            <a:endParaRPr lang="en-US" altLang="en-US"/>
          </a:p>
        </p:txBody>
      </p:sp>
    </p:spTree>
    <p:extLst>
      <p:ext uri="{BB962C8B-B14F-4D97-AF65-F5344CB8AC3E}">
        <p14:creationId xmlns:p14="http://schemas.microsoft.com/office/powerpoint/2010/main" val="168522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C6A8F49-9FFE-401C-8545-6A01A1BAF6B3}" type="datetimeFigureOut">
              <a:rPr lang="en-US"/>
              <a:pPr>
                <a:defRPr/>
              </a:pPr>
              <a:t>10/4/2021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latin typeface="Calibri" panose="020F0502020204030204" pitchFamily="34" charset="0"/>
              </a:defRPr>
            </a:lvl1pPr>
          </a:lstStyle>
          <a:p>
            <a:pPr>
              <a:defRPr/>
            </a:pPr>
            <a:fld id="{95FCB526-3034-442D-BC95-5E0DFF74DA1A}"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video" Target="file:///C:\Users\Arijana\Documents\Arijana%20nove%20verzije\kongresi\kongresi%202019\vodice\01031991_20180822_Carotid-_Arijan_0008.AVI" TargetMode="Externa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video" Target="file:///C:\Users\Arijana\Documents\Arijana%20nove%20verzije\kongresi\kongresi%202021\esnch%20beograd\teaching%20course\4AVL.avi" TargetMode="Externa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video" Target="file:///C:\Users\Arijana\Documents\Arijana%20nove%20verzije\kongresi\kongresi%202021\esnch%20beograd\teaching%20course\4AVDV12.avi" TargetMode="Externa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video" Target="file:///C:\Users\Arijana\Documents\Arijana%20nove%20verzije\kongresi\kongresi%202021\esnch%20beograd\teaching%20course\5avlv1.avi" TargetMode="Externa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9.m4a"/><Relationship Id="rId7" Type="http://schemas.openxmlformats.org/officeDocument/2006/relationships/image" Target="../media/image41.png"/><Relationship Id="rId2" Type="http://schemas.openxmlformats.org/officeDocument/2006/relationships/video" Target="file:///C:\Users\Arijana\Documents\Arijana%20nove%20verzije\kongresi\kongresi%202021\esnch%20beograd\teaching%20course\6c3c2.avi" TargetMode="External"/><Relationship Id="rId1" Type="http://schemas.openxmlformats.org/officeDocument/2006/relationships/video" Target="file:///C:\Users\Arijana\Documents\Arijana%20nove%20verzije\kongresi\kongresi%202021\esnch%20beograd\teaching%20course\6avl.avi" TargetMode="External"/><Relationship Id="rId6" Type="http://schemas.openxmlformats.org/officeDocument/2006/relationships/image" Target="../media/image40.png"/><Relationship Id="rId5" Type="http://schemas.openxmlformats.org/officeDocument/2006/relationships/slideLayout" Target="../slideLayouts/slideLayout2.xml"/><Relationship Id="rId4"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video" Target="file:///C:\Users\Arijana\Documents\Arijana%20nove%20verzije\kongresi\kongresi%202021\esnch%20beograd\teaching%20course\8avd.avi" TargetMode="Externa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video" Target="file:///C:\Users\Arijana\Documents\Arijana%20nove%20verzije\kongresi\kongresi%202021\esnch%20beograd\teaching%20course\ACC%20double%20lumen.AVI" TargetMode="External"/><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3.png"/><Relationship Id="rId2" Type="http://schemas.microsoft.com/office/2007/relationships/media" Target="../media/media26.m4a"/><Relationship Id="rId1" Type="http://schemas.openxmlformats.org/officeDocument/2006/relationships/video" Target="file:///C:\Users\Arijana\Documents\Arijana%20nove%20verzije\kongresi\kongresi%202019\vodice\string%20of%20beads.AVI" TargetMode="Externa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3.png"/><Relationship Id="rId2" Type="http://schemas.microsoft.com/office/2007/relationships/media" Target="../media/media27.m4a"/><Relationship Id="rId1" Type="http://schemas.openxmlformats.org/officeDocument/2006/relationships/video" Target="file:///C:\Users\Arijana\Documents\Arijana%20nove%20verzije\kongresi\kongresi%202019\vodice\fmd.AVI" TargetMode="Externa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media35.m4a"/><Relationship Id="rId7" Type="http://schemas.openxmlformats.org/officeDocument/2006/relationships/image" Target="../media/image57.jpeg"/><Relationship Id="rId2" Type="http://schemas.microsoft.com/office/2007/relationships/media" Target="../media/media35.m4a"/><Relationship Id="rId1" Type="http://schemas.openxmlformats.org/officeDocument/2006/relationships/video" Target="file:///C:\Users\Arijana\Documents\Arijana%20nove%20verzije\kongresi\kongresi%202019\vodice\10071974_20140410_Carotid-_Arijan_0016.AVI" TargetMode="External"/><Relationship Id="rId6" Type="http://schemas.openxmlformats.org/officeDocument/2006/relationships/image" Target="../media/image56.jpeg"/><Relationship Id="rId11" Type="http://schemas.openxmlformats.org/officeDocument/2006/relationships/image" Target="../media/image3.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slideLayout" Target="../slideLayouts/slideLayout2.xml"/><Relationship Id="rId9"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7.m4a"/><Relationship Id="rId7" Type="http://schemas.openxmlformats.org/officeDocument/2006/relationships/image" Target="../media/image62.png"/><Relationship Id="rId2" Type="http://schemas.openxmlformats.org/officeDocument/2006/relationships/video" Target="file:///C:\Users\Arijana\Documents\Arijana%20nove%20verzije\kongresi\kongresi%202019\vodice\BOR_20111109_Carotid-_Arijan_0003.AVI" TargetMode="External"/><Relationship Id="rId1" Type="http://schemas.openxmlformats.org/officeDocument/2006/relationships/video" Target="file:///C:\Users\Arijana\Documents\Arijana%20nove%20verzije\kongresi\kongresi%202019\vodice\tromb%20u%20okluziji%20pulsira.AVI" TargetMode="External"/><Relationship Id="rId6" Type="http://schemas.openxmlformats.org/officeDocument/2006/relationships/image" Target="../media/image61.png"/><Relationship Id="rId5" Type="http://schemas.openxmlformats.org/officeDocument/2006/relationships/slideLayout" Target="../slideLayouts/slideLayout5.xml"/><Relationship Id="rId4" Type="http://schemas.openxmlformats.org/officeDocument/2006/relationships/audio" Target="../media/media37.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3.png"/><Relationship Id="rId2" Type="http://schemas.microsoft.com/office/2007/relationships/media" Target="../media/media42.m4a"/><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4a"/><Relationship Id="rId7" Type="http://schemas.openxmlformats.org/officeDocument/2006/relationships/image" Target="../media/image6.jpeg"/><Relationship Id="rId12"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notesSlide" Target="../notesSlides/notesSlide1.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video" Target="file:///C:\Users\Arijana\Documents\Arijana%20nove%20verzije\kongresi\kongresi%202019\linz\De-ID20190403123552175.avi" TargetMode="External"/><Relationship Id="rId7" Type="http://schemas.openxmlformats.org/officeDocument/2006/relationships/notesSlide" Target="../notesSlides/notesSlide5.xml"/><Relationship Id="rId12" Type="http://schemas.openxmlformats.org/officeDocument/2006/relationships/image" Target="../media/image3.png"/><Relationship Id="rId2" Type="http://schemas.openxmlformats.org/officeDocument/2006/relationships/video" Target="file:///C:\Users\Arijana\Documents\Arijana%20nove%20verzije\predavanja\gdje%20smo%20u%20neurologiji\gdje%20smo%20u%20neurologiji%202018\tubularna%20stenoza%20aci.AVI" TargetMode="External"/><Relationship Id="rId1" Type="http://schemas.openxmlformats.org/officeDocument/2006/relationships/video" Target="file:///C:\Users\Arijana\Documents\Arijana%20nove%20verzije\predavanja\gdje%20smo%20u%20neurologiji\gdje%20smo%20u%20neurologiji%202018\tubularna%20stenoza%20vert.AVI" TargetMode="External"/><Relationship Id="rId6" Type="http://schemas.openxmlformats.org/officeDocument/2006/relationships/slideLayout" Target="../slideLayouts/slideLayout2.xml"/><Relationship Id="rId11" Type="http://schemas.openxmlformats.org/officeDocument/2006/relationships/image" Target="../media/image71.png"/><Relationship Id="rId5" Type="http://schemas.openxmlformats.org/officeDocument/2006/relationships/audio" Target="../media/media50.m4a"/><Relationship Id="rId10" Type="http://schemas.openxmlformats.org/officeDocument/2006/relationships/image" Target="../media/image70.png"/><Relationship Id="rId4" Type="http://schemas.microsoft.com/office/2007/relationships/media" Target="../media/media50.m4a"/><Relationship Id="rId9"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audio" Target="../media/media51.m4a"/><Relationship Id="rId7" Type="http://schemas.openxmlformats.org/officeDocument/2006/relationships/image" Target="../media/image3.png"/><Relationship Id="rId2" Type="http://schemas.microsoft.com/office/2007/relationships/media" Target="../media/media51.m4a"/><Relationship Id="rId1" Type="http://schemas.openxmlformats.org/officeDocument/2006/relationships/video" Target="file:///C:\Users\Arijana\Documents\Arijana%20nove%20verzije\kongresi\kongresi%202021\esnch%20beograd\teaching%20course\ACI%20RT%20FUZ%20ANE.avi" TargetMode="Externa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slideLayout" Target="../slideLayouts/slideLayout2.xml"/><Relationship Id="rId7" Type="http://schemas.openxmlformats.org/officeDocument/2006/relationships/image" Target="../media/image76.jpe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audio" Target="../media/media53.m4a"/><Relationship Id="rId7" Type="http://schemas.openxmlformats.org/officeDocument/2006/relationships/image" Target="../media/image3.png"/><Relationship Id="rId2" Type="http://schemas.microsoft.com/office/2007/relationships/media" Target="../media/media53.m4a"/><Relationship Id="rId1" Type="http://schemas.openxmlformats.org/officeDocument/2006/relationships/video" Target="file:///C:\Users\Arijana\Documents\Arijana%20nove%20verzije\kongresi\kongresi%202021\esnch%20beograd\multifokalna%20fmd%20korbar.avi" TargetMode="Externa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audio" Target="../media/media54.m4a"/><Relationship Id="rId7" Type="http://schemas.openxmlformats.org/officeDocument/2006/relationships/image" Target="../media/image82.png"/><Relationship Id="rId2" Type="http://schemas.microsoft.com/office/2007/relationships/media" Target="../media/media54.m4a"/><Relationship Id="rId1" Type="http://schemas.openxmlformats.org/officeDocument/2006/relationships/video" Target="file:///C:\Users\Arijana\Documents\Arijana%20nove%20verzije\kongresi\kongresi%202019\linz\29011965_20180412_Carotid-_Arijan_0003.AVI" TargetMode="Externa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3.png"/><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media" Target="../media/media56.m4a"/><Relationship Id="rId7" Type="http://schemas.openxmlformats.org/officeDocument/2006/relationships/image" Target="../media/image85.png"/><Relationship Id="rId2" Type="http://schemas.openxmlformats.org/officeDocument/2006/relationships/video" Target="file:///C:\Users\Arijana\Documents\Arijana%20nove%20verzije\kongresi\kongresi%202019\linz\De-ID20190403124122751.avi" TargetMode="External"/><Relationship Id="rId1" Type="http://schemas.openxmlformats.org/officeDocument/2006/relationships/video" Target="file:///C:\Users\Arijana\Documents\Arijana%20nove%20verzije\kongresi\kongresi%202019\linz\De-ID20190403123954581.avi" TargetMode="External"/><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56.m4a"/><Relationship Id="rId9"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8.m4a"/><Relationship Id="rId7" Type="http://schemas.openxmlformats.org/officeDocument/2006/relationships/image" Target="../media/image90.png"/><Relationship Id="rId2" Type="http://schemas.microsoft.com/office/2007/relationships/media" Target="../media/media58.m4a"/><Relationship Id="rId1" Type="http://schemas.openxmlformats.org/officeDocument/2006/relationships/video" Target="file:///C:\Users\Arijana\Documents\Arijana%20nove%20verzije\kongresi\kongresi%202019\zadar\blagi%20string%20of%20beads.avi" TargetMode="Externa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13.png"/><Relationship Id="rId2" Type="http://schemas.microsoft.com/office/2007/relationships/media" Target="../media/media6.m4a"/><Relationship Id="rId1" Type="http://schemas.openxmlformats.org/officeDocument/2006/relationships/video" Target="file:///C:\Users\Arijana\Documents\Arijana%20nove%20verzije\kongresi\kongresi%202019\vodice\vertebral%20double%20lumen.AVI" TargetMode="Externa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1.m4a"/><Relationship Id="rId7" Type="http://schemas.openxmlformats.org/officeDocument/2006/relationships/image" Target="../media/image96.png"/><Relationship Id="rId2" Type="http://schemas.microsoft.com/office/2007/relationships/media" Target="../media/media61.m4a"/><Relationship Id="rId1" Type="http://schemas.openxmlformats.org/officeDocument/2006/relationships/video" Target="file:///C:\Users\Arijana\Documents\Arijana%20nove%20verzije\kongresi\kongresi%202019\zadar\aci%20weblong3%20boja.avi" TargetMode="Externa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audio" Target="../media/media62.m4a"/><Relationship Id="rId2" Type="http://schemas.microsoft.com/office/2007/relationships/media" Target="../media/media62.m4a"/><Relationship Id="rId1" Type="http://schemas.openxmlformats.org/officeDocument/2006/relationships/video" Target="file:///C:\Users\Arijana\Documents\Arijana%20nove%20verzije\kongresi\kongresi%202019\zadar\aci%20web%20popr%20boja2.avi" TargetMode="External"/><Relationship Id="rId6" Type="http://schemas.openxmlformats.org/officeDocument/2006/relationships/image" Target="../media/image3.png"/><Relationship Id="rId5" Type="http://schemas.openxmlformats.org/officeDocument/2006/relationships/image" Target="../media/image97.png"/><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3.png"/><Relationship Id="rId4" Type="http://schemas.openxmlformats.org/officeDocument/2006/relationships/image" Target="../media/image98.jpeg"/></Relationships>
</file>

<file path=ppt/slides/_rels/slide64.xml.rels><?xml version="1.0" encoding="UTF-8" standalone="yes"?>
<Relationships xmlns="http://schemas.openxmlformats.org/package/2006/relationships"><Relationship Id="rId3" Type="http://schemas.openxmlformats.org/officeDocument/2006/relationships/audio" Target="../media/media64.m4a"/><Relationship Id="rId2" Type="http://schemas.microsoft.com/office/2007/relationships/media" Target="../media/media64.m4a"/><Relationship Id="rId1" Type="http://schemas.openxmlformats.org/officeDocument/2006/relationships/video" Target="file:///C:\Users\Arijana\Documents\Arijana%20nove%20verzije\kongresi\kongresi%202021\esnch%20beograd\teaching%20course\web.avi" TargetMode="External"/><Relationship Id="rId6" Type="http://schemas.openxmlformats.org/officeDocument/2006/relationships/image" Target="../media/image3.png"/><Relationship Id="rId5" Type="http://schemas.openxmlformats.org/officeDocument/2006/relationships/image" Target="../media/image99.png"/><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video" Target="file:///C:\Users\Arijana\Documents\Arijana%20nove%20verzije\kongresi\kongresi%202021\esnch%20beograd\teaching%20course\aci%20lt2.avi" TargetMode="External"/><Relationship Id="rId7" Type="http://schemas.openxmlformats.org/officeDocument/2006/relationships/slideLayout" Target="../slideLayouts/slideLayout2.xml"/><Relationship Id="rId12" Type="http://schemas.openxmlformats.org/officeDocument/2006/relationships/image" Target="../media/image3.png"/><Relationship Id="rId2" Type="http://schemas.openxmlformats.org/officeDocument/2006/relationships/video" Target="file:///C:\Users\Arijana\Documents\Arijana%20nove%20verzije\kongresi\kongresi%202021\esnch%20beograd\teaching%20course\aci%20lt1.avi" TargetMode="External"/><Relationship Id="rId1" Type="http://schemas.openxmlformats.org/officeDocument/2006/relationships/video" Target="file:///C:\Users\Arijana\Documents\Arijana%20nove%20verzije\kongresi\kongresi%202021\esnch%20beograd\teaching%20course\aci%20lt%20web.avi" TargetMode="External"/><Relationship Id="rId6" Type="http://schemas.openxmlformats.org/officeDocument/2006/relationships/audio" Target="../media/media65.m4a"/><Relationship Id="rId11" Type="http://schemas.openxmlformats.org/officeDocument/2006/relationships/image" Target="../media/image103.png"/><Relationship Id="rId5" Type="http://schemas.microsoft.com/office/2007/relationships/media" Target="../media/media65.m4a"/><Relationship Id="rId10" Type="http://schemas.openxmlformats.org/officeDocument/2006/relationships/image" Target="../media/image102.png"/><Relationship Id="rId4" Type="http://schemas.openxmlformats.org/officeDocument/2006/relationships/video" Target="file:///C:\Users\Arijana\Documents\Arijana%20nove%20verzije\kongresi\kongresi%202021\esnch%20beograd\teaching%20course\av%20tort%202.avi" TargetMode="External"/><Relationship Id="rId9"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audio" Target="../media/media67.m4a"/><Relationship Id="rId7" Type="http://schemas.openxmlformats.org/officeDocument/2006/relationships/image" Target="../media/image106.png"/><Relationship Id="rId12" Type="http://schemas.openxmlformats.org/officeDocument/2006/relationships/image" Target="../media/image3.png"/><Relationship Id="rId2" Type="http://schemas.microsoft.com/office/2007/relationships/media" Target="../media/media67.m4a"/><Relationship Id="rId1" Type="http://schemas.openxmlformats.org/officeDocument/2006/relationships/video" Target="file:///C:\Users\Arijana\Documents\Arijana%20nove%20verzije\kongresi\kongresi%202021\esnch%20beograd\teaching%20course\Marfan%20tort%20avd%20video.avi" TargetMode="Externa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slideLayout" Target="../slideLayouts/slideLayout2.xml"/><Relationship Id="rId9" Type="http://schemas.openxmlformats.org/officeDocument/2006/relationships/image" Target="../media/image108.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3.png"/><Relationship Id="rId5" Type="http://schemas.openxmlformats.org/officeDocument/2006/relationships/image" Target="../media/image112.jpeg"/><Relationship Id="rId4" Type="http://schemas.openxmlformats.org/officeDocument/2006/relationships/image" Target="../media/image111.jpeg"/></Relationships>
</file>

<file path=ppt/slides/_rels/slide69.xml.rels><?xml version="1.0" encoding="UTF-8" standalone="yes"?>
<Relationships xmlns="http://schemas.openxmlformats.org/package/2006/relationships"><Relationship Id="rId3" Type="http://schemas.openxmlformats.org/officeDocument/2006/relationships/audio" Target="../media/media69.m4a"/><Relationship Id="rId7" Type="http://schemas.openxmlformats.org/officeDocument/2006/relationships/image" Target="../media/image3.png"/><Relationship Id="rId2" Type="http://schemas.microsoft.com/office/2007/relationships/media" Target="../media/media69.m4a"/><Relationship Id="rId1" Type="http://schemas.openxmlformats.org/officeDocument/2006/relationships/video" Target="file:///C:\Users\Arijana\Documents\Arijana%20nove%20verzije\kongresi\kongresi%202021\esnch%20beograd\teaching%20course\fenestracija%20vert.AVI" TargetMode="Externa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video" Target="file:///C:\Users\Arijana\Documents\Arijana%20nove%20verzije\kongresi\kongresi%202019\vodice\intimal%20flap%202.AVI" TargetMode="Externa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3.png"/><Relationship Id="rId5" Type="http://schemas.openxmlformats.org/officeDocument/2006/relationships/image" Target="../media/image115.jpeg"/><Relationship Id="rId4" Type="http://schemas.openxmlformats.org/officeDocument/2006/relationships/notesSlide" Target="../notesSlides/notesSlide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r>
              <a:rPr lang="hr-HR" altLang="en-US" smtClean="0"/>
              <a:t>Neurosonology testing in non-atherosclerotic carotid disease</a:t>
            </a:r>
            <a:endParaRPr lang="en-US" altLang="en-US" smtClean="0"/>
          </a:p>
        </p:txBody>
      </p:sp>
      <p:sp>
        <p:nvSpPr>
          <p:cNvPr id="3" name="Subtitle 2"/>
          <p:cNvSpPr>
            <a:spLocks noGrp="1"/>
          </p:cNvSpPr>
          <p:nvPr>
            <p:ph type="subTitle" idx="1"/>
          </p:nvPr>
        </p:nvSpPr>
        <p:spPr>
          <a:xfrm>
            <a:off x="1981200" y="4267200"/>
            <a:ext cx="4953000" cy="1752600"/>
          </a:xfrm>
        </p:spPr>
        <p:txBody>
          <a:bodyPr rtlCol="0">
            <a:normAutofit/>
          </a:bodyPr>
          <a:lstStyle/>
          <a:p>
            <a:pPr eaLnBrk="1" fontAlgn="auto" hangingPunct="1">
              <a:spcAft>
                <a:spcPts val="0"/>
              </a:spcAft>
              <a:defRPr/>
            </a:pPr>
            <a:r>
              <a:rPr lang="hr-HR" dirty="0" smtClean="0"/>
              <a:t>Arijana Lovrencic-Huzjan</a:t>
            </a:r>
          </a:p>
          <a:p>
            <a:pPr eaLnBrk="1" fontAlgn="auto" hangingPunct="1">
              <a:spcAft>
                <a:spcPts val="0"/>
              </a:spcAft>
              <a:defRPr/>
            </a:pPr>
            <a:r>
              <a:rPr lang="hr-HR" sz="2800" dirty="0" smtClean="0"/>
              <a:t>UHC Sestre milosrdnice </a:t>
            </a:r>
          </a:p>
          <a:p>
            <a:pPr eaLnBrk="1" fontAlgn="auto" hangingPunct="1">
              <a:spcAft>
                <a:spcPts val="0"/>
              </a:spcAft>
              <a:defRPr/>
            </a:pPr>
            <a:r>
              <a:rPr lang="hr-HR" sz="2800" dirty="0" smtClean="0"/>
              <a:t>Zagreb, Croatia</a:t>
            </a:r>
            <a:endParaRPr lang="hr-HR" sz="2800" dirty="0"/>
          </a:p>
        </p:txBody>
      </p:sp>
      <p:pic>
        <p:nvPicPr>
          <p:cNvPr id="3076" name="Picture 0" descr="logo_kbc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869" y="4418022"/>
            <a:ext cx="1329532" cy="13203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6827180" y="4324186"/>
            <a:ext cx="1325846" cy="1281011"/>
          </a:xfrm>
          <a:prstGeom prst="ellipse">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310"/>
    </mc:Choice>
    <mc:Fallback>
      <p:transition spd="slow" advTm="18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l"/>
            <a:r>
              <a:rPr lang="hr-HR" altLang="en-US" sz="3600" smtClean="0"/>
              <a:t>Pseudoaneurisym may be missed</a:t>
            </a:r>
          </a:p>
        </p:txBody>
      </p:sp>
      <p:pic>
        <p:nvPicPr>
          <p:cNvPr id="6" name="01031991_20180822_Carotid-_Arijan_0008.AVI">
            <a:hlinkClick r:id="" action="ppaction://media"/>
          </p:cNvPr>
          <p:cNvPicPr>
            <a:picLocks noGrp="1" noRot="1" noChangeAspect="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1047750" y="1728788"/>
            <a:ext cx="7048500" cy="4267200"/>
          </a:xfrm>
        </p:spPr>
      </p:pic>
      <p:pic>
        <p:nvPicPr>
          <p:cNvPr id="13316" name="Picture 2" descr="F:\ALOKA_US\01031991 Jakovcic disekcija ACI dist i pseudoaneurizma\20180822\01031991_20180822_Carotid-_Arijan_0007.JPG"/>
          <p:cNvPicPr>
            <a:picLocks noChangeAspect="1" noChangeArrowheads="1"/>
          </p:cNvPicPr>
          <p:nvPr/>
        </p:nvPicPr>
        <p:blipFill>
          <a:blip r:embed="rId6">
            <a:extLst>
              <a:ext uri="{28A0092B-C50C-407E-A947-70E740481C1C}">
                <a14:useLocalDpi xmlns:a14="http://schemas.microsoft.com/office/drawing/2010/main" val="0"/>
              </a:ext>
            </a:extLst>
          </a:blip>
          <a:srcRect l="20804" t="42776" r="21906" b="14445"/>
          <a:stretch>
            <a:fillRect/>
          </a:stretch>
        </p:blipFill>
        <p:spPr bwMode="auto">
          <a:xfrm>
            <a:off x="6781800" y="304800"/>
            <a:ext cx="2259013"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p Arrow 6"/>
          <p:cNvSpPr/>
          <p:nvPr/>
        </p:nvSpPr>
        <p:spPr>
          <a:xfrm>
            <a:off x="7162800" y="1295400"/>
            <a:ext cx="242888" cy="6746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314"/>
    </mc:Choice>
    <mc:Fallback>
      <p:transition spd="slow" advTm="3431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33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5" objId="6"/>
        <p14:stopEvt time="34314" objId="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hr-HR" altLang="en-US" smtClean="0"/>
              <a:t>Case 1. </a:t>
            </a:r>
            <a:endParaRPr lang="en-US" altLang="en-US" smtClean="0"/>
          </a:p>
        </p:txBody>
      </p:sp>
      <p:sp>
        <p:nvSpPr>
          <p:cNvPr id="14339" name="Content Placeholder 2"/>
          <p:cNvSpPr>
            <a:spLocks noGrp="1"/>
          </p:cNvSpPr>
          <p:nvPr>
            <p:ph idx="1"/>
          </p:nvPr>
        </p:nvSpPr>
        <p:spPr>
          <a:xfrm>
            <a:off x="457200" y="1600200"/>
            <a:ext cx="8229600" cy="1447800"/>
          </a:xfrm>
        </p:spPr>
        <p:txBody>
          <a:bodyPr/>
          <a:lstStyle/>
          <a:p>
            <a:r>
              <a:rPr lang="hr-HR" altLang="en-US" sz="2400" smtClean="0"/>
              <a:t>Headache</a:t>
            </a:r>
          </a:p>
          <a:p>
            <a:r>
              <a:rPr lang="hr-HR" altLang="en-US" sz="2400" smtClean="0"/>
              <a:t>Hypertension</a:t>
            </a:r>
          </a:p>
          <a:p>
            <a:r>
              <a:rPr lang="hr-HR" altLang="en-US" sz="2400" smtClean="0"/>
              <a:t>Smoker</a:t>
            </a:r>
          </a:p>
          <a:p>
            <a:r>
              <a:rPr lang="hr-HR" altLang="en-US" sz="2400" smtClean="0"/>
              <a:t>Horner syndrome</a:t>
            </a:r>
          </a:p>
          <a:p>
            <a:r>
              <a:rPr lang="hr-HR" altLang="en-US" sz="2400" smtClean="0"/>
              <a:t>Carefull hystory taking: fell from ladder on the left shoulder 3 months earlier</a:t>
            </a:r>
            <a:endParaRPr lang="en-US" altLang="en-US" sz="2400" smtClean="0"/>
          </a:p>
        </p:txBody>
      </p:sp>
      <p:pic>
        <p:nvPicPr>
          <p:cNvPr id="14340" name="Picture 3"/>
          <p:cNvPicPr>
            <a:picLocks noChangeAspect="1"/>
          </p:cNvPicPr>
          <p:nvPr/>
        </p:nvPicPr>
        <p:blipFill>
          <a:blip r:embed="rId4">
            <a:extLst>
              <a:ext uri="{28A0092B-C50C-407E-A947-70E740481C1C}">
                <a14:useLocalDpi xmlns:a14="http://schemas.microsoft.com/office/drawing/2010/main" val="0"/>
              </a:ext>
            </a:extLst>
          </a:blip>
          <a:srcRect l="21759" t="13168" r="19673" b="14561"/>
          <a:stretch>
            <a:fillRect/>
          </a:stretch>
        </p:blipFill>
        <p:spPr bwMode="auto">
          <a:xfrm>
            <a:off x="6019800" y="4110038"/>
            <a:ext cx="307975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p:cNvPicPr>
            <a:picLocks noChangeAspect="1"/>
          </p:cNvPicPr>
          <p:nvPr/>
        </p:nvPicPr>
        <p:blipFill>
          <a:blip r:embed="rId5">
            <a:extLst>
              <a:ext uri="{28A0092B-C50C-407E-A947-70E740481C1C}">
                <a14:useLocalDpi xmlns:a14="http://schemas.microsoft.com/office/drawing/2010/main" val="0"/>
              </a:ext>
            </a:extLst>
          </a:blip>
          <a:srcRect l="15276" t="5823" r="13860" b="5229"/>
          <a:stretch>
            <a:fillRect/>
          </a:stretch>
        </p:blipFill>
        <p:spPr bwMode="auto">
          <a:xfrm>
            <a:off x="3352800" y="4257675"/>
            <a:ext cx="303371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p:cNvPicPr>
            <a:picLocks noChangeAspect="1"/>
          </p:cNvPicPr>
          <p:nvPr/>
        </p:nvPicPr>
        <p:blipFill>
          <a:blip r:embed="rId6">
            <a:extLst>
              <a:ext uri="{28A0092B-C50C-407E-A947-70E740481C1C}">
                <a14:useLocalDpi xmlns:a14="http://schemas.microsoft.com/office/drawing/2010/main" val="0"/>
              </a:ext>
            </a:extLst>
          </a:blip>
          <a:srcRect l="21312" t="13766" r="20790" b="12375"/>
          <a:stretch>
            <a:fillRect/>
          </a:stretch>
        </p:blipFill>
        <p:spPr bwMode="auto">
          <a:xfrm>
            <a:off x="215900" y="4114800"/>
            <a:ext cx="32893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195388"/>
            <a:ext cx="3059113"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p Arrow 7"/>
          <p:cNvSpPr/>
          <p:nvPr/>
        </p:nvSpPr>
        <p:spPr>
          <a:xfrm>
            <a:off x="7543800" y="5641975"/>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Up Arrow 8"/>
          <p:cNvSpPr/>
          <p:nvPr/>
        </p:nvSpPr>
        <p:spPr>
          <a:xfrm>
            <a:off x="1828800" y="5257800"/>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Up Arrow 9"/>
          <p:cNvSpPr/>
          <p:nvPr/>
        </p:nvSpPr>
        <p:spPr>
          <a:xfrm>
            <a:off x="6359525" y="2311400"/>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862"/>
    </mc:Choice>
    <mc:Fallback>
      <p:transition spd="slow" advTm="7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altLang="en-US" smtClean="0"/>
          </a:p>
        </p:txBody>
      </p:sp>
      <p:pic>
        <p:nvPicPr>
          <p:cNvPr id="15363" name="Picture 3"/>
          <p:cNvPicPr>
            <a:picLocks noChangeAspect="1"/>
          </p:cNvPicPr>
          <p:nvPr/>
        </p:nvPicPr>
        <p:blipFill>
          <a:blip r:embed="rId4">
            <a:extLst>
              <a:ext uri="{28A0092B-C50C-407E-A947-70E740481C1C}">
                <a14:useLocalDpi xmlns:a14="http://schemas.microsoft.com/office/drawing/2010/main" val="0"/>
              </a:ext>
            </a:extLst>
          </a:blip>
          <a:srcRect l="30962" t="10258" r="30814" b="12708"/>
          <a:stretch>
            <a:fillRect/>
          </a:stretch>
        </p:blipFill>
        <p:spPr bwMode="auto">
          <a:xfrm>
            <a:off x="704850" y="1916113"/>
            <a:ext cx="2408238"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rcRect l="28838" t="6487" r="27571" b="12906"/>
          <a:stretch>
            <a:fillRect/>
          </a:stretch>
        </p:blipFill>
        <p:spPr>
          <a:xfrm>
            <a:off x="3432175" y="1347788"/>
            <a:ext cx="2511425" cy="2614612"/>
          </a:xfrm>
        </p:spPr>
      </p:pic>
      <p:pic>
        <p:nvPicPr>
          <p:cNvPr id="15365" name="Picture 5"/>
          <p:cNvPicPr>
            <a:picLocks noChangeAspect="1"/>
          </p:cNvPicPr>
          <p:nvPr/>
        </p:nvPicPr>
        <p:blipFill>
          <a:blip r:embed="rId6">
            <a:extLst>
              <a:ext uri="{28A0092B-C50C-407E-A947-70E740481C1C}">
                <a14:useLocalDpi xmlns:a14="http://schemas.microsoft.com/office/drawing/2010/main" val="0"/>
              </a:ext>
            </a:extLst>
          </a:blip>
          <a:srcRect l="36852" t="8397" r="42957" b="19734"/>
          <a:stretch>
            <a:fillRect/>
          </a:stretch>
        </p:blipFill>
        <p:spPr bwMode="auto">
          <a:xfrm>
            <a:off x="6553200" y="1752600"/>
            <a:ext cx="1905000"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13088" y="3890963"/>
            <a:ext cx="3427412"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 Arrow 8"/>
          <p:cNvSpPr/>
          <p:nvPr/>
        </p:nvSpPr>
        <p:spPr>
          <a:xfrm>
            <a:off x="2286000" y="3355975"/>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Up Arrow 9"/>
          <p:cNvSpPr/>
          <p:nvPr/>
        </p:nvSpPr>
        <p:spPr>
          <a:xfrm>
            <a:off x="4876800" y="2667000"/>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Up Arrow 10"/>
          <p:cNvSpPr/>
          <p:nvPr/>
        </p:nvSpPr>
        <p:spPr>
          <a:xfrm>
            <a:off x="7772400" y="4497388"/>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496"/>
    </mc:Choice>
    <mc:Fallback>
      <p:transition spd="slow" advTm="29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hr-HR" altLang="en-US" smtClean="0"/>
              <a:t>Take home massage I</a:t>
            </a:r>
            <a:endParaRPr lang="en-US" altLang="en-US" smtClean="0"/>
          </a:p>
        </p:txBody>
      </p:sp>
      <p:sp>
        <p:nvSpPr>
          <p:cNvPr id="16387" name="Content Placeholder 2"/>
          <p:cNvSpPr>
            <a:spLocks noGrp="1"/>
          </p:cNvSpPr>
          <p:nvPr>
            <p:ph idx="1"/>
          </p:nvPr>
        </p:nvSpPr>
        <p:spPr/>
        <p:txBody>
          <a:bodyPr/>
          <a:lstStyle/>
          <a:p>
            <a:r>
              <a:rPr lang="hr-HR" altLang="en-US" smtClean="0"/>
              <a:t>Clinical picture + neurosonology finding: pointing on the disease</a:t>
            </a:r>
          </a:p>
          <a:p>
            <a:r>
              <a:rPr lang="hr-HR" altLang="en-US" smtClean="0"/>
              <a:t>Carefull history taking for trauma</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995"/>
    </mc:Choice>
    <mc:Fallback>
      <p:transition spd="slow" advTm="1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hr-HR" altLang="en-US" sz="3200" smtClean="0"/>
              <a:t>Recurrence or time course of the dissection?</a:t>
            </a:r>
            <a:endParaRPr lang="en-US" altLang="en-US" sz="3200" smtClean="0"/>
          </a:p>
        </p:txBody>
      </p:sp>
      <p:sp>
        <p:nvSpPr>
          <p:cNvPr id="17411" name="Content Placeholder 2"/>
          <p:cNvSpPr>
            <a:spLocks noGrp="1"/>
          </p:cNvSpPr>
          <p:nvPr>
            <p:ph idx="1"/>
          </p:nvPr>
        </p:nvSpPr>
        <p:spPr/>
        <p:txBody>
          <a:bodyPr/>
          <a:lstStyle/>
          <a:p>
            <a:r>
              <a:rPr lang="hr-HR" altLang="en-US" sz="2800" smtClean="0"/>
              <a:t>Female patient born 1991. y.</a:t>
            </a:r>
          </a:p>
          <a:p>
            <a:r>
              <a:rPr lang="hr-HR" altLang="en-US" sz="2800" smtClean="0"/>
              <a:t>Headache, neckpain 2 weeks earlier</a:t>
            </a:r>
          </a:p>
          <a:p>
            <a:r>
              <a:rPr lang="hr-HR" altLang="en-US" sz="2800" smtClean="0"/>
              <a:t>Left vertebral artery hemathoma</a:t>
            </a:r>
            <a:endParaRPr lang="en-US" altLang="en-US" sz="2800" smtClean="0"/>
          </a:p>
        </p:txBody>
      </p:sp>
      <p:pic>
        <p:nvPicPr>
          <p:cNvPr id="17412" name="Picture 2" descr="C:\Users\arijana.lovrencic\Documents\arijana pacijenti\jurčević ana disekcija avbil\avd 1 snimanje.jpg"/>
          <p:cNvPicPr>
            <a:picLocks noChangeAspect="1" noChangeArrowheads="1"/>
          </p:cNvPicPr>
          <p:nvPr/>
        </p:nvPicPr>
        <p:blipFill>
          <a:blip r:embed="rId4">
            <a:extLst>
              <a:ext uri="{28A0092B-C50C-407E-A947-70E740481C1C}">
                <a14:useLocalDpi xmlns:a14="http://schemas.microsoft.com/office/drawing/2010/main" val="0"/>
              </a:ext>
            </a:extLst>
          </a:blip>
          <a:srcRect l="10245"/>
          <a:stretch>
            <a:fillRect/>
          </a:stretch>
        </p:blipFill>
        <p:spPr bwMode="auto">
          <a:xfrm>
            <a:off x="6172200" y="1436688"/>
            <a:ext cx="2895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descr="C:\Users\arijana.lovrencic\Documents\arijana pacijenti\jurčević ana disekcija avbil\avlc4c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86715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 descr="C:\Users\arijana.lovrencic\Documents\arijana pacijenti\jurčević ana disekcija avbil\avlc5c4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5600" y="3886200"/>
            <a:ext cx="35306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p Arrow 6"/>
          <p:cNvSpPr/>
          <p:nvPr/>
        </p:nvSpPr>
        <p:spPr>
          <a:xfrm>
            <a:off x="1752600" y="4724400"/>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Up Arrow 8"/>
          <p:cNvSpPr/>
          <p:nvPr/>
        </p:nvSpPr>
        <p:spPr>
          <a:xfrm>
            <a:off x="6176963" y="4840288"/>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156"/>
    </mc:Choice>
    <mc:Fallback>
      <p:transition spd="slow" advTm="4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slov 1"/>
          <p:cNvSpPr>
            <a:spLocks noGrp="1"/>
          </p:cNvSpPr>
          <p:nvPr>
            <p:ph type="title"/>
          </p:nvPr>
        </p:nvSpPr>
        <p:spPr/>
        <p:txBody>
          <a:bodyPr/>
          <a:lstStyle/>
          <a:p>
            <a:r>
              <a:rPr lang="hr-HR" altLang="en-US" smtClean="0"/>
              <a:t>Follow up after 5 days</a:t>
            </a:r>
          </a:p>
        </p:txBody>
      </p:sp>
      <p:pic>
        <p:nvPicPr>
          <p:cNvPr id="18435" name="Picture 2" descr="C:\Users\arijana.lovrencic\Documents\arijana pacijenti\jurčević ana disekcija avbil\avlc5c42.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12875"/>
            <a:ext cx="4473575"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C:\Users\arijana.lovrencic\Documents\arijana pacijenti\jurčević ana disekcija avbil\avlc6c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8" y="1412875"/>
            <a:ext cx="4473575"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3851275" y="4149725"/>
            <a:ext cx="3529013" cy="26463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Up Arrow 5"/>
          <p:cNvSpPr/>
          <p:nvPr/>
        </p:nvSpPr>
        <p:spPr>
          <a:xfrm>
            <a:off x="2027238" y="3352800"/>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Up Arrow 6"/>
          <p:cNvSpPr/>
          <p:nvPr/>
        </p:nvSpPr>
        <p:spPr>
          <a:xfrm>
            <a:off x="6477000" y="3379788"/>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Up Arrow 7"/>
          <p:cNvSpPr/>
          <p:nvPr/>
        </p:nvSpPr>
        <p:spPr>
          <a:xfrm>
            <a:off x="5387975" y="5170488"/>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420"/>
    </mc:Choice>
    <mc:Fallback>
      <p:transition spd="slow" advTm="19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hr-HR" altLang="en-US" smtClean="0"/>
              <a:t>Left vertebral artery</a:t>
            </a:r>
            <a:endParaRPr lang="en-US" altLang="en-US" smtClean="0"/>
          </a:p>
        </p:txBody>
      </p:sp>
      <p:pic>
        <p:nvPicPr>
          <p:cNvPr id="4" name="4AVL.avi">
            <a:hlinkClick r:id="" action="ppaction://media"/>
          </p:cNvPr>
          <p:cNvPicPr>
            <a:picLocks noGrp="1" noRot="1" noChangeAspect="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1593850" y="1747838"/>
            <a:ext cx="5797550" cy="4348162"/>
          </a:xfr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477"/>
    </mc:Choice>
    <mc:Fallback>
      <p:transition spd="slow" advTm="1947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9" objId="4"/>
        <p14:stopEvt time="19477"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hr-HR" altLang="en-US" smtClean="0"/>
              <a:t>Right vertebral artery – previously unaffected</a:t>
            </a:r>
            <a:endParaRPr lang="en-US" altLang="en-US" smtClean="0"/>
          </a:p>
        </p:txBody>
      </p:sp>
      <p:pic>
        <p:nvPicPr>
          <p:cNvPr id="4" name="4AVDV12.avi">
            <a:hlinkClick r:id="" action="ppaction://media"/>
          </p:cNvPr>
          <p:cNvPicPr>
            <a:picLocks noGrp="1" noRot="1" noChangeAspect="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2032000" y="1957388"/>
            <a:ext cx="5080000" cy="3810000"/>
          </a:xfr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709"/>
    </mc:Choice>
    <mc:Fallback>
      <p:transition spd="slow" advTm="1770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4" objId="4"/>
        <p14:stopEvt time="9159" objId="4"/>
        <p14:playEvt time="9188" objId="4"/>
        <p14:triggerEvt type="onClick" time="9188" objId="4"/>
        <p14:stopEvt time="17709"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slov 1"/>
          <p:cNvSpPr>
            <a:spLocks noGrp="1"/>
          </p:cNvSpPr>
          <p:nvPr>
            <p:ph type="title"/>
          </p:nvPr>
        </p:nvSpPr>
        <p:spPr/>
        <p:txBody>
          <a:bodyPr/>
          <a:lstStyle/>
          <a:p>
            <a:r>
              <a:rPr lang="hr-HR" altLang="en-US" sz="4000" smtClean="0"/>
              <a:t>Left vertebral artery – further follow up: enlargement of the hemathoma</a:t>
            </a:r>
          </a:p>
        </p:txBody>
      </p:sp>
      <p:pic>
        <p:nvPicPr>
          <p:cNvPr id="3" name="5avlv1.avi">
            <a:hlinkClick r:id="" action="ppaction://media"/>
          </p:cNvPr>
          <p:cNvPicPr>
            <a:picLocks noGrp="1" noRot="1" noChangeAspect="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2032000" y="1957388"/>
            <a:ext cx="5080000" cy="3810000"/>
          </a:xfr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94"/>
    </mc:Choice>
    <mc:Fallback>
      <p:transition spd="slow" advTm="1199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41" objId="3"/>
        <p14:stopEvt time="11994"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hr-HR" altLang="en-US" smtClean="0"/>
              <a:t>Follow up – beginning of the recanalization in V3 segment</a:t>
            </a:r>
            <a:endParaRPr lang="en-US" altLang="en-US" smtClean="0"/>
          </a:p>
        </p:txBody>
      </p:sp>
      <p:pic>
        <p:nvPicPr>
          <p:cNvPr id="4" name="6avl.avi">
            <a:hlinkClick r:id="" action="ppaction://media"/>
          </p:cNvPr>
          <p:cNvPicPr>
            <a:picLocks noGrp="1" noRot="1" noChangeAspect="1"/>
          </p:cNvPicPr>
          <p:nvPr>
            <p:ph idx="1"/>
            <a:videoFile r:link="rId1"/>
          </p:nvPr>
        </p:nvPicPr>
        <p:blipFill>
          <a:blip r:embed="rId6">
            <a:extLst>
              <a:ext uri="{28A0092B-C50C-407E-A947-70E740481C1C}">
                <a14:useLocalDpi xmlns:a14="http://schemas.microsoft.com/office/drawing/2010/main" val="0"/>
              </a:ext>
            </a:extLst>
          </a:blip>
          <a:srcRect/>
          <a:stretch>
            <a:fillRect/>
          </a:stretch>
        </p:blipFill>
        <p:spPr>
          <a:xfrm>
            <a:off x="152400" y="2438400"/>
            <a:ext cx="4267200" cy="3200400"/>
          </a:xfrm>
        </p:spPr>
      </p:pic>
      <p:pic>
        <p:nvPicPr>
          <p:cNvPr id="5" name="6c3c2.avi">
            <a:hlinkClick r:id="" action="ppaction://media"/>
          </p:cNvPr>
          <p:cNvPicPr>
            <a:picLocks noRot="1" noChangeAspect="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4699000" y="24384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533"/>
    </mc:Choice>
    <mc:Fallback>
      <p:transition spd="slow" advTm="4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5338" objId="4"/>
        <p14:triggerEvt type="onClick" time="15338" objId="4"/>
        <p14:playEvt time="28323" objId="5"/>
        <p14:triggerEvt type="onClick" time="28323" objId="5"/>
        <p14:stopEvt time="39574" objId="5"/>
        <p14:playEvt time="39604" objId="5"/>
        <p14:triggerEvt type="onClick" time="39604" objId="5"/>
        <p14:stopEvt time="47533" objId="4"/>
        <p14:stopEvt time="47533"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hr-HR" altLang="en-US" smtClean="0"/>
              <a:t>Non-atherosclerotic disease</a:t>
            </a:r>
            <a:endParaRPr lang="en-US" altLang="en-US" smtClean="0"/>
          </a:p>
        </p:txBody>
      </p:sp>
      <p:sp>
        <p:nvSpPr>
          <p:cNvPr id="4099" name="Content Placeholder 2"/>
          <p:cNvSpPr>
            <a:spLocks noGrp="1"/>
          </p:cNvSpPr>
          <p:nvPr>
            <p:ph idx="1"/>
          </p:nvPr>
        </p:nvSpPr>
        <p:spPr/>
        <p:txBody>
          <a:bodyPr/>
          <a:lstStyle/>
          <a:p>
            <a:r>
              <a:rPr lang="hr-HR" altLang="en-US" smtClean="0"/>
              <a:t>No rear</a:t>
            </a:r>
          </a:p>
          <a:p>
            <a:r>
              <a:rPr lang="hr-HR" altLang="en-US" smtClean="0"/>
              <a:t>Dissection</a:t>
            </a:r>
          </a:p>
          <a:p>
            <a:r>
              <a:rPr lang="hr-HR" altLang="en-US" smtClean="0"/>
              <a:t>Fibromuscular dyplasia</a:t>
            </a:r>
          </a:p>
          <a:p>
            <a:r>
              <a:rPr lang="hr-HR" altLang="en-US" smtClean="0"/>
              <a:t>Vasculitis</a:t>
            </a:r>
          </a:p>
          <a:p>
            <a:r>
              <a:rPr lang="hr-HR" altLang="en-US" smtClean="0"/>
              <a:t>Geneticaly mediates arteriopaties</a:t>
            </a:r>
          </a:p>
          <a:p>
            <a:r>
              <a:rPr lang="hr-HR" altLang="en-US" smtClean="0"/>
              <a:t>Anatomic variants</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704"/>
    </mc:Choice>
    <mc:Fallback>
      <p:transition spd="slow" advTm="3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slov 1"/>
          <p:cNvSpPr>
            <a:spLocks noGrp="1"/>
          </p:cNvSpPr>
          <p:nvPr>
            <p:ph type="title"/>
          </p:nvPr>
        </p:nvSpPr>
        <p:spPr/>
        <p:txBody>
          <a:bodyPr/>
          <a:lstStyle/>
          <a:p>
            <a:r>
              <a:rPr lang="hr-HR" altLang="en-US" smtClean="0"/>
              <a:t>Follow up - regression</a:t>
            </a:r>
          </a:p>
        </p:txBody>
      </p:sp>
      <p:pic>
        <p:nvPicPr>
          <p:cNvPr id="3" name="8avd.avi">
            <a:hlinkClick r:id="" action="ppaction://media"/>
          </p:cNvPr>
          <p:cNvPicPr>
            <a:picLocks noGrp="1" noRot="1" noChangeAspect="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2032000" y="1957388"/>
            <a:ext cx="5080000" cy="3810000"/>
          </a:xfr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336"/>
    </mc:Choice>
    <mc:Fallback>
      <p:transition spd="slow" advTm="24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568" objId="3"/>
        <p14:triggerEvt type="onClick" time="8568" objId="3"/>
        <p14:stopEvt time="24336"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hr-HR" altLang="en-US" smtClean="0"/>
              <a:t>Take home message II</a:t>
            </a:r>
            <a:endParaRPr lang="en-US" altLang="en-US" smtClean="0"/>
          </a:p>
        </p:txBody>
      </p:sp>
      <p:sp>
        <p:nvSpPr>
          <p:cNvPr id="24579" name="Content Placeholder 2"/>
          <p:cNvSpPr>
            <a:spLocks noGrp="1"/>
          </p:cNvSpPr>
          <p:nvPr>
            <p:ph idx="1"/>
          </p:nvPr>
        </p:nvSpPr>
        <p:spPr/>
        <p:txBody>
          <a:bodyPr/>
          <a:lstStyle/>
          <a:p>
            <a:r>
              <a:rPr lang="hr-HR" altLang="en-US" smtClean="0"/>
              <a:t>Longer follow up:</a:t>
            </a:r>
          </a:p>
          <a:p>
            <a:r>
              <a:rPr lang="hr-HR" altLang="en-US" smtClean="0"/>
              <a:t>Watch for dissection in previously unaffected artery: usualy carotid-carotid, or vertebral-vertebral artery</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386"/>
    </mc:Choice>
    <mc:Fallback>
      <p:transition spd="slow" advTm="2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l"/>
            <a:r>
              <a:rPr lang="hr-HR" altLang="en-US" sz="3600" smtClean="0"/>
              <a:t>Challenges in diagnosis</a:t>
            </a:r>
          </a:p>
        </p:txBody>
      </p:sp>
      <p:sp>
        <p:nvSpPr>
          <p:cNvPr id="25603" name="Content Placeholder 2"/>
          <p:cNvSpPr>
            <a:spLocks noGrp="1"/>
          </p:cNvSpPr>
          <p:nvPr>
            <p:ph idx="1"/>
          </p:nvPr>
        </p:nvSpPr>
        <p:spPr>
          <a:xfrm>
            <a:off x="457200" y="1600200"/>
            <a:ext cx="6172200" cy="4525963"/>
          </a:xfrm>
        </p:spPr>
        <p:txBody>
          <a:bodyPr/>
          <a:lstStyle/>
          <a:p>
            <a:r>
              <a:rPr lang="hr-HR" altLang="en-US" smtClean="0"/>
              <a:t>O</a:t>
            </a:r>
            <a:r>
              <a:rPr lang="en-US" altLang="en-US" smtClean="0"/>
              <a:t>lygosyptomatic patients </a:t>
            </a:r>
            <a:r>
              <a:rPr lang="hr-HR" altLang="en-US" smtClean="0"/>
              <a:t>with atypical localisation:</a:t>
            </a:r>
          </a:p>
          <a:p>
            <a:pPr lvl="1"/>
            <a:r>
              <a:rPr lang="en-US" altLang="en-US" smtClean="0"/>
              <a:t>dissection affecting the carotid bulb, </a:t>
            </a:r>
            <a:endParaRPr lang="hr-HR" altLang="en-US" smtClean="0"/>
          </a:p>
          <a:p>
            <a:pPr lvl="1"/>
            <a:r>
              <a:rPr lang="en-US" altLang="en-US" smtClean="0"/>
              <a:t>longer hypoechoic atherosclerotic plaque, </a:t>
            </a:r>
            <a:endParaRPr lang="hr-HR" altLang="en-US" smtClean="0"/>
          </a:p>
          <a:p>
            <a:r>
              <a:rPr lang="hr-HR" altLang="en-US" smtClean="0"/>
              <a:t>Giant cell arteritis.</a:t>
            </a:r>
          </a:p>
          <a:p>
            <a:endParaRPr lang="hr-HR" altLang="en-US" smtClean="0"/>
          </a:p>
        </p:txBody>
      </p:sp>
      <p:sp>
        <p:nvSpPr>
          <p:cNvPr id="25604" name="TextBox 3"/>
          <p:cNvSpPr txBox="1">
            <a:spLocks noChangeArrowheads="1"/>
          </p:cNvSpPr>
          <p:nvPr/>
        </p:nvSpPr>
        <p:spPr bwMode="auto">
          <a:xfrm>
            <a:off x="457200" y="5715000"/>
            <a:ext cx="5445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Garcia-Garcia J, et al. Stroke 2011;42</a:t>
            </a:r>
          </a:p>
          <a:p>
            <a:pPr eaLnBrk="1" hangingPunct="1">
              <a:spcBef>
                <a:spcPct val="0"/>
              </a:spcBef>
              <a:buFontTx/>
              <a:buNone/>
            </a:pPr>
            <a:r>
              <a:rPr lang="hr-HR" altLang="en-US" sz="1800">
                <a:latin typeface="Arial" panose="020B0604020202020204" pitchFamily="34" charset="0"/>
              </a:rPr>
              <a:t>Chomlak L. </a:t>
            </a:r>
            <a:r>
              <a:rPr lang="en-US" altLang="en-US" sz="1800">
                <a:latin typeface="Arial" panose="020B0604020202020204" pitchFamily="34" charset="0"/>
              </a:rPr>
              <a:t>Clin Med Insig: Arthr Musculoskel Dis</a:t>
            </a:r>
            <a:r>
              <a:rPr lang="hr-HR" altLang="en-US" sz="1800">
                <a:latin typeface="Arial" panose="020B0604020202020204" pitchFamily="34" charset="0"/>
              </a:rPr>
              <a:t> 2016;9</a:t>
            </a:r>
          </a:p>
          <a:p>
            <a:pPr eaLnBrk="1" hangingPunct="1">
              <a:spcBef>
                <a:spcPct val="0"/>
              </a:spcBef>
              <a:buFontTx/>
              <a:buNone/>
            </a:pPr>
            <a:r>
              <a:rPr lang="hr-HR" altLang="en-US" sz="1800">
                <a:latin typeface="Arial" panose="020B0604020202020204" pitchFamily="34" charset="0"/>
              </a:rPr>
              <a:t>Reinhard M, et al. J Neurol 2003; 250:1006</a:t>
            </a:r>
          </a:p>
        </p:txBody>
      </p:sp>
      <p:pic>
        <p:nvPicPr>
          <p:cNvPr id="2560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350" y="1066800"/>
            <a:ext cx="26924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Up Arrow 5"/>
          <p:cNvSpPr>
            <a:spLocks noChangeArrowheads="1"/>
          </p:cNvSpPr>
          <p:nvPr/>
        </p:nvSpPr>
        <p:spPr bwMode="auto">
          <a:xfrm>
            <a:off x="7239000" y="2286000"/>
            <a:ext cx="114300" cy="381000"/>
          </a:xfrm>
          <a:prstGeom prst="upArrow">
            <a:avLst>
              <a:gd name="adj1" fmla="val 50000"/>
              <a:gd name="adj2" fmla="val 50015"/>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25607" name="Up Arrow 6"/>
          <p:cNvSpPr>
            <a:spLocks noChangeArrowheads="1"/>
          </p:cNvSpPr>
          <p:nvPr/>
        </p:nvSpPr>
        <p:spPr bwMode="auto">
          <a:xfrm>
            <a:off x="7848600" y="2286000"/>
            <a:ext cx="114300" cy="381000"/>
          </a:xfrm>
          <a:prstGeom prst="upArrow">
            <a:avLst>
              <a:gd name="adj1" fmla="val 50000"/>
              <a:gd name="adj2" fmla="val 50015"/>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pic>
        <p:nvPicPr>
          <p:cNvPr id="25608" name="Picture 5"/>
          <p:cNvPicPr>
            <a:picLocks noChangeAspect="1" noChangeArrowheads="1"/>
          </p:cNvPicPr>
          <p:nvPr/>
        </p:nvPicPr>
        <p:blipFill>
          <a:blip r:embed="rId6">
            <a:extLst>
              <a:ext uri="{28A0092B-C50C-407E-A947-70E740481C1C}">
                <a14:useLocalDpi xmlns:a14="http://schemas.microsoft.com/office/drawing/2010/main" val="0"/>
              </a:ext>
            </a:extLst>
          </a:blip>
          <a:srcRect l="18179" t="27707" r="16673" b="18875"/>
          <a:stretch>
            <a:fillRect/>
          </a:stretch>
        </p:blipFill>
        <p:spPr bwMode="auto">
          <a:xfrm>
            <a:off x="6350000" y="2895600"/>
            <a:ext cx="2673350" cy="219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9" name="Picture 4"/>
          <p:cNvPicPr>
            <a:picLocks noChangeAspect="1" noChangeArrowheads="1"/>
          </p:cNvPicPr>
          <p:nvPr/>
        </p:nvPicPr>
        <p:blipFill>
          <a:blip r:embed="rId7">
            <a:extLst>
              <a:ext uri="{28A0092B-C50C-407E-A947-70E740481C1C}">
                <a14:useLocalDpi xmlns:a14="http://schemas.microsoft.com/office/drawing/2010/main" val="0"/>
              </a:ext>
            </a:extLst>
          </a:blip>
          <a:srcRect l="22649" t="30704" r="22910" b="26765"/>
          <a:stretch>
            <a:fillRect/>
          </a:stretch>
        </p:blipFill>
        <p:spPr bwMode="auto">
          <a:xfrm>
            <a:off x="6356350" y="4795838"/>
            <a:ext cx="260985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10" name="Up Arrow 10"/>
          <p:cNvSpPr>
            <a:spLocks noChangeArrowheads="1"/>
          </p:cNvSpPr>
          <p:nvPr/>
        </p:nvSpPr>
        <p:spPr bwMode="auto">
          <a:xfrm>
            <a:off x="7315200" y="3886200"/>
            <a:ext cx="114300" cy="381000"/>
          </a:xfrm>
          <a:prstGeom prst="upArrow">
            <a:avLst>
              <a:gd name="adj1" fmla="val 50000"/>
              <a:gd name="adj2" fmla="val 50015"/>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25611" name="Up Arrow 11"/>
          <p:cNvSpPr>
            <a:spLocks noChangeArrowheads="1"/>
          </p:cNvSpPr>
          <p:nvPr/>
        </p:nvSpPr>
        <p:spPr bwMode="auto">
          <a:xfrm>
            <a:off x="7958138" y="3962400"/>
            <a:ext cx="114300" cy="381000"/>
          </a:xfrm>
          <a:prstGeom prst="upArrow">
            <a:avLst>
              <a:gd name="adj1" fmla="val 50000"/>
              <a:gd name="adj2" fmla="val 50015"/>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25612" name="Up Arrow 12"/>
          <p:cNvSpPr>
            <a:spLocks noChangeArrowheads="1"/>
          </p:cNvSpPr>
          <p:nvPr/>
        </p:nvSpPr>
        <p:spPr bwMode="auto">
          <a:xfrm>
            <a:off x="8001000" y="5943600"/>
            <a:ext cx="114300" cy="381000"/>
          </a:xfrm>
          <a:prstGeom prst="upArrow">
            <a:avLst>
              <a:gd name="adj1" fmla="val 50000"/>
              <a:gd name="adj2" fmla="val 50015"/>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25613" name="Up Arrow 13"/>
          <p:cNvSpPr>
            <a:spLocks noChangeArrowheads="1"/>
          </p:cNvSpPr>
          <p:nvPr/>
        </p:nvSpPr>
        <p:spPr bwMode="auto">
          <a:xfrm>
            <a:off x="7315200" y="5867400"/>
            <a:ext cx="114300" cy="381000"/>
          </a:xfrm>
          <a:prstGeom prst="upArrow">
            <a:avLst>
              <a:gd name="adj1" fmla="val 50000"/>
              <a:gd name="adj2" fmla="val 50015"/>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25614" name="TextBox 7"/>
          <p:cNvSpPr txBox="1">
            <a:spLocks noChangeArrowheads="1"/>
          </p:cNvSpPr>
          <p:nvPr/>
        </p:nvSpPr>
        <p:spPr bwMode="auto">
          <a:xfrm>
            <a:off x="6705600" y="5087938"/>
            <a:ext cx="233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Contrast enhancement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016"/>
    </mc:Choice>
    <mc:Fallback>
      <p:transition spd="slow" advTm="5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hr-HR" altLang="sr-Latn-RS" smtClean="0"/>
              <a:t>VW MRI to discriminate ICAD, vasculitis and RCVS</a:t>
            </a:r>
          </a:p>
        </p:txBody>
      </p:sp>
      <p:sp>
        <p:nvSpPr>
          <p:cNvPr id="27651" name="Content Placeholder 2"/>
          <p:cNvSpPr>
            <a:spLocks noGrp="1"/>
          </p:cNvSpPr>
          <p:nvPr>
            <p:ph idx="1"/>
          </p:nvPr>
        </p:nvSpPr>
        <p:spPr>
          <a:xfrm>
            <a:off x="381000" y="1600200"/>
            <a:ext cx="8229600" cy="4525963"/>
          </a:xfrm>
        </p:spPr>
        <p:txBody>
          <a:bodyPr/>
          <a:lstStyle/>
          <a:p>
            <a:pPr marL="0" indent="0">
              <a:buFont typeface="Arial" panose="020B0604020202020204" pitchFamily="34" charset="0"/>
              <a:buNone/>
            </a:pPr>
            <a:r>
              <a:rPr lang="hr-HR" altLang="sr-Latn-RS" smtClean="0"/>
              <a:t>A ICAD</a:t>
            </a:r>
          </a:p>
          <a:p>
            <a:pPr marL="0" indent="0">
              <a:buFont typeface="Arial" panose="020B0604020202020204" pitchFamily="34" charset="0"/>
              <a:buNone/>
            </a:pPr>
            <a:r>
              <a:rPr lang="hr-HR" altLang="sr-Latn-RS" sz="1200" smtClean="0"/>
              <a:t>T2VW: </a:t>
            </a:r>
            <a:r>
              <a:rPr lang="hr-HR" altLang="en-US" sz="1200" smtClean="0"/>
              <a:t>homogeneous isointense </a:t>
            </a:r>
          </a:p>
          <a:p>
            <a:pPr marL="0" indent="0">
              <a:buFont typeface="Arial" panose="020B0604020202020204" pitchFamily="34" charset="0"/>
              <a:buNone/>
            </a:pPr>
            <a:r>
              <a:rPr lang="hr-HR" altLang="en-US" sz="1200" smtClean="0"/>
              <a:t>signal intensity</a:t>
            </a:r>
            <a:endParaRPr lang="hr-HR" altLang="sr-Latn-RS" sz="1200" smtClean="0"/>
          </a:p>
          <a:p>
            <a:pPr marL="0" indent="0">
              <a:buFont typeface="Arial" panose="020B0604020202020204" pitchFamily="34" charset="0"/>
              <a:buNone/>
            </a:pPr>
            <a:r>
              <a:rPr lang="hr-HR" altLang="sr-Latn-RS" sz="1200" smtClean="0"/>
              <a:t>T1VW: postcontrast </a:t>
            </a:r>
            <a:r>
              <a:rPr lang="hr-HR" altLang="en-US" sz="1200" smtClean="0"/>
              <a:t>circumferential </a:t>
            </a:r>
          </a:p>
          <a:p>
            <a:pPr marL="0" indent="0">
              <a:buFont typeface="Arial" panose="020B0604020202020204" pitchFamily="34" charset="0"/>
              <a:buNone/>
            </a:pPr>
            <a:r>
              <a:rPr lang="hr-HR" altLang="en-US" sz="1200" smtClean="0"/>
              <a:t>vessel wall </a:t>
            </a:r>
            <a:r>
              <a:rPr lang="hr-HR" altLang="en-US" sz="1400" smtClean="0"/>
              <a:t>enhancement</a:t>
            </a:r>
            <a:endParaRPr lang="hr-HR" altLang="sr-Latn-RS" sz="1400" smtClean="0"/>
          </a:p>
          <a:p>
            <a:pPr marL="0" indent="0">
              <a:buFont typeface="Arial" panose="020B0604020202020204" pitchFamily="34" charset="0"/>
              <a:buNone/>
            </a:pPr>
            <a:r>
              <a:rPr lang="hr-HR" altLang="sr-Latn-RS" smtClean="0"/>
              <a:t>B vasculitis</a:t>
            </a:r>
          </a:p>
          <a:p>
            <a:pPr marL="0" indent="0">
              <a:buFont typeface="Arial" panose="020B0604020202020204" pitchFamily="34" charset="0"/>
              <a:buNone/>
            </a:pPr>
            <a:r>
              <a:rPr lang="hr-HR" altLang="sr-Latn-RS" sz="1200" smtClean="0"/>
              <a:t>T2VW: </a:t>
            </a:r>
            <a:r>
              <a:rPr lang="en-US" altLang="en-US" sz="1200" smtClean="0"/>
              <a:t>juxtaluminal T2 hyperintense </a:t>
            </a:r>
            <a:endParaRPr lang="hr-HR" altLang="en-US" sz="1200" smtClean="0"/>
          </a:p>
          <a:p>
            <a:pPr marL="0" indent="0">
              <a:buFont typeface="Arial" panose="020B0604020202020204" pitchFamily="34" charset="0"/>
              <a:buNone/>
            </a:pPr>
            <a:r>
              <a:rPr lang="hr-HR" altLang="en-US" sz="1200" smtClean="0"/>
              <a:t>b</a:t>
            </a:r>
            <a:r>
              <a:rPr lang="en-US" altLang="en-US" sz="1200" smtClean="0"/>
              <a:t>and</a:t>
            </a:r>
            <a:r>
              <a:rPr lang="hr-HR" altLang="en-US" sz="1200" smtClean="0"/>
              <a:t> </a:t>
            </a:r>
            <a:r>
              <a:rPr lang="en-US" altLang="en-US" sz="1200" smtClean="0"/>
              <a:t>with subjacent lesional hypointensity</a:t>
            </a:r>
            <a:endParaRPr lang="hr-HR" altLang="en-US" sz="1200" smtClean="0"/>
          </a:p>
          <a:p>
            <a:pPr marL="0" indent="0">
              <a:buFont typeface="Arial" panose="020B0604020202020204" pitchFamily="34" charset="0"/>
              <a:buNone/>
            </a:pPr>
            <a:r>
              <a:rPr lang="hr-HR" altLang="en-US" sz="1200" smtClean="0"/>
              <a:t>T1VW: postcontrast heterogeneous </a:t>
            </a:r>
          </a:p>
          <a:p>
            <a:pPr marL="0" indent="0">
              <a:buFont typeface="Arial" panose="020B0604020202020204" pitchFamily="34" charset="0"/>
              <a:buNone/>
            </a:pPr>
            <a:r>
              <a:rPr lang="hr-HR" altLang="en-US" sz="1200" smtClean="0"/>
              <a:t>lesional enhancement</a:t>
            </a:r>
            <a:endParaRPr lang="hr-HR" altLang="sr-Latn-RS" sz="1200" smtClean="0"/>
          </a:p>
          <a:p>
            <a:pPr marL="0" indent="0">
              <a:buFont typeface="Arial" panose="020B0604020202020204" pitchFamily="34" charset="0"/>
              <a:buNone/>
            </a:pPr>
            <a:r>
              <a:rPr lang="hr-HR" altLang="sr-Latn-RS" smtClean="0"/>
              <a:t>C RCVS</a:t>
            </a:r>
          </a:p>
          <a:p>
            <a:pPr marL="0" indent="0">
              <a:buFont typeface="Arial" panose="020B0604020202020204" pitchFamily="34" charset="0"/>
              <a:buNone/>
            </a:pPr>
            <a:r>
              <a:rPr lang="en-US" altLang="en-US" sz="1200" smtClean="0"/>
              <a:t>T2 VWI</a:t>
            </a:r>
            <a:r>
              <a:rPr lang="hr-HR" altLang="en-US" sz="1200" smtClean="0"/>
              <a:t>:</a:t>
            </a:r>
            <a:r>
              <a:rPr lang="en-US" altLang="en-US" sz="1200" smtClean="0"/>
              <a:t>minimal wall thickening with T2 </a:t>
            </a:r>
            <a:endParaRPr lang="hr-HR" altLang="en-US" sz="1200" smtClean="0"/>
          </a:p>
          <a:p>
            <a:pPr marL="0" indent="0">
              <a:buFont typeface="Arial" panose="020B0604020202020204" pitchFamily="34" charset="0"/>
              <a:buNone/>
            </a:pPr>
            <a:r>
              <a:rPr lang="en-US" altLang="en-US" sz="1200" smtClean="0"/>
              <a:t>isointense signal</a:t>
            </a:r>
            <a:endParaRPr lang="hr-HR" altLang="en-US" sz="1200" smtClean="0"/>
          </a:p>
          <a:p>
            <a:pPr marL="0" indent="0">
              <a:buFont typeface="Arial" panose="020B0604020202020204" pitchFamily="34" charset="0"/>
              <a:buNone/>
            </a:pPr>
            <a:r>
              <a:rPr lang="en-US" altLang="en-US" sz="1200" smtClean="0"/>
              <a:t>T1 </a:t>
            </a:r>
            <a:r>
              <a:rPr lang="hr-HR" altLang="en-US" sz="1200" smtClean="0"/>
              <a:t>VW: </a:t>
            </a:r>
            <a:r>
              <a:rPr lang="en-US" altLang="en-US" sz="1200" smtClean="0"/>
              <a:t>postcontrast no evidence of </a:t>
            </a:r>
            <a:endParaRPr lang="hr-HR" altLang="en-US" sz="1200" smtClean="0"/>
          </a:p>
          <a:p>
            <a:pPr marL="0" indent="0">
              <a:buFont typeface="Arial" panose="020B0604020202020204" pitchFamily="34" charset="0"/>
              <a:buNone/>
            </a:pPr>
            <a:r>
              <a:rPr lang="en-US" altLang="en-US" sz="1200" smtClean="0"/>
              <a:t>significant wall enhancement</a:t>
            </a:r>
            <a:endParaRPr lang="hr-HR" altLang="en-US" sz="1200" smtClean="0"/>
          </a:p>
          <a:p>
            <a:pPr marL="0" indent="0">
              <a:buFont typeface="Arial" panose="020B0604020202020204" pitchFamily="34" charset="0"/>
              <a:buNone/>
            </a:pPr>
            <a:r>
              <a:rPr lang="hr-HR" altLang="sr-Latn-RS" sz="1200" smtClean="0"/>
              <a:t>but </a:t>
            </a:r>
            <a:r>
              <a:rPr lang="hr-HR" altLang="en-US" sz="1200" smtClean="0"/>
              <a:t>mild perivascular  venous enhancement enhancement</a:t>
            </a:r>
            <a:endParaRPr lang="hr-HR" altLang="sr-Latn-RS" sz="1200" smtClean="0"/>
          </a:p>
        </p:txBody>
      </p:sp>
      <p:pic>
        <p:nvPicPr>
          <p:cNvPr id="27652" name="Picture 2"/>
          <p:cNvPicPr>
            <a:picLocks noChangeAspect="1" noChangeArrowheads="1"/>
          </p:cNvPicPr>
          <p:nvPr/>
        </p:nvPicPr>
        <p:blipFill>
          <a:blip r:embed="rId5">
            <a:extLst>
              <a:ext uri="{28A0092B-C50C-407E-A947-70E740481C1C}">
                <a14:useLocalDpi xmlns:a14="http://schemas.microsoft.com/office/drawing/2010/main" val="0"/>
              </a:ext>
            </a:extLst>
          </a:blip>
          <a:srcRect l="1485" r="1755"/>
          <a:stretch>
            <a:fillRect/>
          </a:stretch>
        </p:blipFill>
        <p:spPr bwMode="auto">
          <a:xfrm>
            <a:off x="3213100" y="1579563"/>
            <a:ext cx="5749925"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Box 3"/>
          <p:cNvSpPr txBox="1">
            <a:spLocks noChangeArrowheads="1"/>
          </p:cNvSpPr>
          <p:nvPr/>
        </p:nvSpPr>
        <p:spPr bwMode="auto">
          <a:xfrm>
            <a:off x="457200" y="6148388"/>
            <a:ext cx="22145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sr-Latn-RS" sz="1600"/>
              <a:t>Mossa-Basha M, et al. </a:t>
            </a:r>
          </a:p>
          <a:p>
            <a:pPr eaLnBrk="1" hangingPunct="1">
              <a:spcBef>
                <a:spcPct val="0"/>
              </a:spcBef>
              <a:buFontTx/>
              <a:buNone/>
            </a:pPr>
            <a:r>
              <a:rPr lang="en-US" altLang="sr-Latn-RS" sz="1600" i="1"/>
              <a:t>Stroke</a:t>
            </a:r>
            <a:r>
              <a:rPr lang="hr-HR" altLang="sr-Latn-RS" sz="1600" i="1"/>
              <a:t> </a:t>
            </a:r>
            <a:r>
              <a:rPr lang="hr-HR" altLang="sr-Latn-RS" sz="1600"/>
              <a:t>2015;46:1567–73</a:t>
            </a:r>
          </a:p>
          <a:p>
            <a:pPr eaLnBrk="1" hangingPunct="1">
              <a:spcBef>
                <a:spcPct val="0"/>
              </a:spcBef>
              <a:buFontTx/>
              <a:buNone/>
            </a:pPr>
            <a:endParaRPr lang="hr-HR" altLang="sr-Latn-RS" sz="1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272"/>
    </mc:Choice>
    <mc:Fallback>
      <p:transition spd="slow" advTm="17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hr-HR" altLang="en-US" smtClean="0"/>
              <a:t>Challenges in diagnosis</a:t>
            </a:r>
            <a:endParaRPr lang="en-US" altLang="en-US" smtClean="0"/>
          </a:p>
        </p:txBody>
      </p:sp>
      <p:sp>
        <p:nvSpPr>
          <p:cNvPr id="29699" name="Content Placeholder 2"/>
          <p:cNvSpPr>
            <a:spLocks noGrp="1"/>
          </p:cNvSpPr>
          <p:nvPr>
            <p:ph idx="1"/>
          </p:nvPr>
        </p:nvSpPr>
        <p:spPr/>
        <p:txBody>
          <a:bodyPr/>
          <a:lstStyle/>
          <a:p>
            <a:r>
              <a:rPr lang="hr-HR" altLang="en-US" smtClean="0"/>
              <a:t>Carotid dissection – spreading from aortic dissection</a:t>
            </a:r>
            <a:endParaRPr lang="en-US" altLang="en-US" smtClean="0"/>
          </a:p>
        </p:txBody>
      </p:sp>
      <p:pic>
        <p:nvPicPr>
          <p:cNvPr id="5" name="ACC double lumen.AVI">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600200" y="2846388"/>
            <a:ext cx="518160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509"/>
    </mc:Choice>
    <mc:Fallback>
      <p:transition spd="slow" advTm="1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492" objId="5"/>
        <p14:triggerEvt type="onClick" time="12492" objId="5"/>
        <p14:stopEvt time="17509" objId="5"/>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hr-HR" altLang="en-US" smtClean="0"/>
              <a:t>Take home massage III</a:t>
            </a:r>
            <a:endParaRPr lang="en-US" altLang="en-US" smtClean="0"/>
          </a:p>
        </p:txBody>
      </p:sp>
      <p:sp>
        <p:nvSpPr>
          <p:cNvPr id="30723" name="Content Placeholder 2"/>
          <p:cNvSpPr>
            <a:spLocks noGrp="1"/>
          </p:cNvSpPr>
          <p:nvPr>
            <p:ph idx="1"/>
          </p:nvPr>
        </p:nvSpPr>
        <p:spPr/>
        <p:txBody>
          <a:bodyPr/>
          <a:lstStyle/>
          <a:p>
            <a:r>
              <a:rPr lang="hr-HR" altLang="en-US" smtClean="0"/>
              <a:t>Other imaging modalities can differentiate from other disease</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172"/>
    </mc:Choice>
    <mc:Fallback>
      <p:transition spd="slow" advTm="9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fontScale="90000"/>
          </a:bodyPr>
          <a:lstStyle/>
          <a:p>
            <a:pPr algn="l">
              <a:defRPr/>
            </a:pPr>
            <a:r>
              <a:rPr lang="hr-HR" sz="4000" dirty="0" smtClean="0"/>
              <a:t>Overlap with other </a:t>
            </a:r>
            <a:br>
              <a:rPr lang="hr-HR" sz="4000" dirty="0" smtClean="0"/>
            </a:br>
            <a:r>
              <a:rPr lang="hr-HR" sz="4000" dirty="0" smtClean="0"/>
              <a:t>vascular disorders</a:t>
            </a:r>
          </a:p>
        </p:txBody>
      </p:sp>
      <p:sp>
        <p:nvSpPr>
          <p:cNvPr id="36867" name="Content Placeholder 2"/>
          <p:cNvSpPr>
            <a:spLocks noGrp="1"/>
          </p:cNvSpPr>
          <p:nvPr>
            <p:ph idx="1"/>
          </p:nvPr>
        </p:nvSpPr>
        <p:spPr>
          <a:xfrm>
            <a:off x="457200" y="1600200"/>
            <a:ext cx="8305800" cy="4103688"/>
          </a:xfrm>
        </p:spPr>
        <p:txBody>
          <a:bodyPr>
            <a:normAutofit lnSpcReduction="10000"/>
          </a:bodyPr>
          <a:lstStyle/>
          <a:p>
            <a:pPr marL="0" indent="0">
              <a:buFont typeface="Arial" panose="020B0604020202020204" pitchFamily="34" charset="0"/>
              <a:buNone/>
              <a:defRPr/>
            </a:pPr>
            <a:r>
              <a:rPr lang="hr-HR" sz="2400" u="sng" dirty="0" smtClean="0"/>
              <a:t>Fibromuscular dysplasia (FMD)</a:t>
            </a:r>
          </a:p>
          <a:p>
            <a:pPr>
              <a:buFont typeface="Arial" charset="0"/>
              <a:buNone/>
              <a:defRPr/>
            </a:pPr>
            <a:r>
              <a:rPr lang="hr-HR" sz="2400" dirty="0" smtClean="0"/>
              <a:t>	non-inflammatory, non-atherosclerotic disorder affecting primary renal and cervical arteries</a:t>
            </a:r>
          </a:p>
          <a:p>
            <a:pPr>
              <a:buFont typeface="Arial" charset="0"/>
              <a:buNone/>
              <a:defRPr/>
            </a:pPr>
            <a:r>
              <a:rPr lang="hr-HR" sz="2400" dirty="0" smtClean="0"/>
              <a:t>US FMD registry: renal 79.7%, CA 74.3%</a:t>
            </a:r>
          </a:p>
          <a:p>
            <a:pPr>
              <a:buFont typeface="Arial" charset="0"/>
              <a:buNone/>
              <a:defRPr/>
            </a:pPr>
            <a:r>
              <a:rPr lang="hr-HR" sz="2400" dirty="0"/>
              <a:t>	</a:t>
            </a:r>
            <a:r>
              <a:rPr lang="hr-HR" sz="2400" dirty="0" smtClean="0"/>
              <a:t>patients with CA involvement: 95% ICA, 60-80% VA, 65% both</a:t>
            </a:r>
          </a:p>
          <a:p>
            <a:pPr>
              <a:buFont typeface="Arial" charset="0"/>
              <a:buNone/>
              <a:defRPr/>
            </a:pPr>
            <a:r>
              <a:rPr lang="hr-HR" sz="2400" dirty="0"/>
              <a:t>	</a:t>
            </a:r>
            <a:r>
              <a:rPr lang="hr-HR" sz="2400" dirty="0" smtClean="0"/>
              <a:t>60,2% intracranial imaging, 12,9% intracranial aneurysm(s)</a:t>
            </a:r>
          </a:p>
          <a:p>
            <a:pPr>
              <a:buFont typeface="Arial" charset="0"/>
              <a:buNone/>
              <a:defRPr/>
            </a:pPr>
            <a:r>
              <a:rPr lang="hr-HR" sz="2400" dirty="0" smtClean="0"/>
              <a:t>447 patients with FMD, 18.3% dissection – RISK FACTOR FOR CAD</a:t>
            </a:r>
          </a:p>
          <a:p>
            <a:pPr>
              <a:defRPr/>
            </a:pPr>
            <a:r>
              <a:rPr lang="hr-HR" sz="2400" dirty="0" smtClean="0"/>
              <a:t>13% CA, 3.6% renal arteires, 3.4% VA</a:t>
            </a:r>
          </a:p>
          <a:p>
            <a:pPr>
              <a:buFont typeface="Arial" charset="0"/>
              <a:buNone/>
              <a:defRPr/>
            </a:pPr>
            <a:r>
              <a:rPr lang="hr-HR" sz="2400" dirty="0" smtClean="0"/>
              <a:t>	Multiple dissections more common (18.5 vs 15%)</a:t>
            </a:r>
          </a:p>
          <a:p>
            <a:pPr>
              <a:buFont typeface="Arial" panose="020B0604020202020204" pitchFamily="34" charset="0"/>
              <a:buNone/>
              <a:defRPr/>
            </a:pPr>
            <a:r>
              <a:rPr lang="hr-HR" sz="2400" dirty="0" smtClean="0"/>
              <a:t>	FMD in CAD: 5.6% - 21%, </a:t>
            </a:r>
            <a:r>
              <a:rPr lang="hr-HR" altLang="en-US" sz="2400" dirty="0"/>
              <a:t>ARCADIA-POL 39.5</a:t>
            </a:r>
            <a:r>
              <a:rPr lang="hr-HR" altLang="en-US" sz="2400" dirty="0" smtClean="0"/>
              <a:t>%</a:t>
            </a:r>
            <a:r>
              <a:rPr lang="hr-HR" sz="2400" dirty="0" smtClean="0"/>
              <a:t> </a:t>
            </a:r>
          </a:p>
        </p:txBody>
      </p:sp>
      <p:sp>
        <p:nvSpPr>
          <p:cNvPr id="31748" name="TextBox 3"/>
          <p:cNvSpPr txBox="1">
            <a:spLocks noChangeArrowheads="1"/>
          </p:cNvSpPr>
          <p:nvPr/>
        </p:nvSpPr>
        <p:spPr bwMode="auto">
          <a:xfrm>
            <a:off x="355600" y="5562600"/>
            <a:ext cx="5943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600">
                <a:latin typeface="Arial" panose="020B0604020202020204" pitchFamily="34" charset="0"/>
                <a:cs typeface="Arial" panose="020B0604020202020204" pitchFamily="34" charset="0"/>
              </a:rPr>
              <a:t>Touze E et al. Int J Stroke 2010; 5: 296-305.</a:t>
            </a:r>
          </a:p>
          <a:p>
            <a:pPr eaLnBrk="1" hangingPunct="1">
              <a:spcBef>
                <a:spcPct val="0"/>
              </a:spcBef>
              <a:buFontTx/>
              <a:buNone/>
            </a:pPr>
            <a:r>
              <a:rPr lang="hr-HR" altLang="en-US" sz="1600">
                <a:latin typeface="Arial" panose="020B0604020202020204" pitchFamily="34" charset="0"/>
                <a:cs typeface="Arial" panose="020B0604020202020204" pitchFamily="34" charset="0"/>
              </a:rPr>
              <a:t>Bejot Y, et al. Stroke 2014; 45: 37-41.</a:t>
            </a:r>
          </a:p>
          <a:p>
            <a:pPr eaLnBrk="1" hangingPunct="1">
              <a:spcBef>
                <a:spcPct val="0"/>
              </a:spcBef>
              <a:buFontTx/>
              <a:buNone/>
            </a:pPr>
            <a:r>
              <a:rPr lang="hr-HR" altLang="en-US" sz="1600">
                <a:latin typeface="Arial" panose="020B0604020202020204" pitchFamily="34" charset="0"/>
                <a:cs typeface="Arial" panose="020B0604020202020204" pitchFamily="34" charset="0"/>
              </a:rPr>
              <a:t>Olin J. Circulation 2012., Lather H. JAMA Neurol 2017;74:1081 </a:t>
            </a:r>
          </a:p>
          <a:p>
            <a:pPr eaLnBrk="1" hangingPunct="1">
              <a:spcBef>
                <a:spcPct val="0"/>
              </a:spcBef>
              <a:buFontTx/>
              <a:buNone/>
            </a:pPr>
            <a:r>
              <a:rPr lang="hr-HR" altLang="en-US" sz="1600">
                <a:latin typeface="Arial" panose="020B0604020202020204" pitchFamily="34" charset="0"/>
                <a:cs typeface="Arial" panose="020B0604020202020204" pitchFamily="34" charset="0"/>
              </a:rPr>
              <a:t>Lovrencic-Huzjan A. Perspectives in Medicine 2012.</a:t>
            </a:r>
          </a:p>
          <a:p>
            <a:pPr eaLnBrk="1" hangingPunct="1">
              <a:spcBef>
                <a:spcPct val="0"/>
              </a:spcBef>
              <a:buFont typeface="Arial" panose="020B0604020202020204" pitchFamily="34" charset="0"/>
              <a:buNone/>
            </a:pPr>
            <a:r>
              <a:rPr lang="hr-HR" altLang="en-US" sz="1600">
                <a:latin typeface="Arial" panose="020B0604020202020204" pitchFamily="34" charset="0"/>
                <a:cs typeface="Arial" panose="020B0604020202020204" pitchFamily="34" charset="0"/>
              </a:rPr>
              <a:t>Talarowska P. Vasc Med 2019; 24:112-9.</a:t>
            </a:r>
            <a:endParaRPr lang="en-US" altLang="en-US" sz="1600">
              <a:latin typeface="Arial" panose="020B0604020202020204" pitchFamily="34" charset="0"/>
              <a:cs typeface="Arial" panose="020B0604020202020204" pitchFamily="34" charset="0"/>
            </a:endParaRPr>
          </a:p>
          <a:p>
            <a:pPr eaLnBrk="1" hangingPunct="1">
              <a:spcBef>
                <a:spcPct val="0"/>
              </a:spcBef>
              <a:buFontTx/>
              <a:buNone/>
            </a:pPr>
            <a:endParaRPr lang="hr-HR" altLang="en-US" sz="1600">
              <a:latin typeface="Arial" panose="020B0604020202020204" pitchFamily="34" charset="0"/>
            </a:endParaRPr>
          </a:p>
        </p:txBody>
      </p:sp>
      <p:pic>
        <p:nvPicPr>
          <p:cNvPr id="31749" name="Picture 3"/>
          <p:cNvPicPr>
            <a:picLocks noChangeAspect="1" noChangeArrowheads="1"/>
          </p:cNvPicPr>
          <p:nvPr/>
        </p:nvPicPr>
        <p:blipFill>
          <a:blip r:embed="rId5">
            <a:extLst>
              <a:ext uri="{28A0092B-C50C-407E-A947-70E740481C1C}">
                <a14:useLocalDpi xmlns:a14="http://schemas.microsoft.com/office/drawing/2010/main" val="0"/>
              </a:ext>
            </a:extLst>
          </a:blip>
          <a:srcRect l="27487" t="31883" r="26030" b="13043"/>
          <a:stretch>
            <a:fillRect/>
          </a:stretch>
        </p:blipFill>
        <p:spPr bwMode="auto">
          <a:xfrm>
            <a:off x="6557963" y="5048250"/>
            <a:ext cx="2281237"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tring of beads.AVI">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6019800" y="173038"/>
            <a:ext cx="29972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245"/>
    </mc:Choice>
    <mc:Fallback>
      <p:transition spd="slow" advTm="7524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4" objId="3"/>
        <p14:stopEvt time="75245" objId="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hr-HR" dirty="0"/>
              <a:t>Limitation of FMD estimates in sCAD</a:t>
            </a:r>
          </a:p>
        </p:txBody>
      </p:sp>
      <p:sp>
        <p:nvSpPr>
          <p:cNvPr id="3" name="Content Placeholder 2"/>
          <p:cNvSpPr>
            <a:spLocks noGrp="1"/>
          </p:cNvSpPr>
          <p:nvPr>
            <p:ph idx="1"/>
          </p:nvPr>
        </p:nvSpPr>
        <p:spPr>
          <a:xfrm>
            <a:off x="457200" y="1600200"/>
            <a:ext cx="8229600" cy="2209800"/>
          </a:xfrm>
        </p:spPr>
        <p:txBody>
          <a:bodyPr>
            <a:normAutofit fontScale="92500" lnSpcReduction="20000"/>
          </a:bodyPr>
          <a:lstStyle/>
          <a:p>
            <a:pPr>
              <a:defRPr/>
            </a:pPr>
            <a:r>
              <a:rPr lang="hr-HR" dirty="0"/>
              <a:t>No standardized protocol to seek for FMD in sCAD patients</a:t>
            </a:r>
          </a:p>
          <a:p>
            <a:pPr>
              <a:defRPr/>
            </a:pPr>
            <a:r>
              <a:rPr lang="hr-HR" dirty="0"/>
              <a:t>Current large series of CAD patients from neurology departments with less expertise in FMD.</a:t>
            </a:r>
          </a:p>
          <a:p>
            <a:pPr>
              <a:defRPr/>
            </a:pPr>
            <a:endParaRPr lang="hr-HR" dirty="0"/>
          </a:p>
        </p:txBody>
      </p:sp>
      <p:pic>
        <p:nvPicPr>
          <p:cNvPr id="32772" name="Picture 2"/>
          <p:cNvPicPr>
            <a:picLocks noChangeAspect="1" noChangeArrowheads="1"/>
          </p:cNvPicPr>
          <p:nvPr/>
        </p:nvPicPr>
        <p:blipFill>
          <a:blip r:embed="rId5">
            <a:extLst>
              <a:ext uri="{28A0092B-C50C-407E-A947-70E740481C1C}">
                <a14:useLocalDpi xmlns:a14="http://schemas.microsoft.com/office/drawing/2010/main" val="0"/>
              </a:ext>
            </a:extLst>
          </a:blip>
          <a:srcRect l="31967" t="21606" r="13934" b="29382"/>
          <a:stretch>
            <a:fillRect/>
          </a:stretch>
        </p:blipFill>
        <p:spPr bwMode="auto">
          <a:xfrm>
            <a:off x="914400" y="4225925"/>
            <a:ext cx="2005013"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fmd.AVI">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3200400" y="3554413"/>
            <a:ext cx="4953000"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688"/>
    </mc:Choice>
    <mc:Fallback>
      <p:transition spd="slow" advTm="2068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7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73" objId="5"/>
        <p14:stopEvt time="20688" objId="5"/>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hr-HR" altLang="en-US" smtClean="0"/>
              <a:t>s</a:t>
            </a:r>
            <a:r>
              <a:rPr lang="en-US" altLang="en-US" smtClean="0"/>
              <a:t>CAD can also be asymptomatic</a:t>
            </a:r>
            <a:endParaRPr lang="hr-HR" altLang="en-US" smtClean="0"/>
          </a:p>
        </p:txBody>
      </p:sp>
      <p:sp>
        <p:nvSpPr>
          <p:cNvPr id="33795" name="Content Placeholder 2"/>
          <p:cNvSpPr>
            <a:spLocks noGrp="1"/>
          </p:cNvSpPr>
          <p:nvPr>
            <p:ph idx="1"/>
          </p:nvPr>
        </p:nvSpPr>
        <p:spPr/>
        <p:txBody>
          <a:bodyPr/>
          <a:lstStyle/>
          <a:p>
            <a:r>
              <a:rPr lang="hr-HR" altLang="en-US" smtClean="0"/>
              <a:t>sCAD goes frequenty undiagnosed</a:t>
            </a:r>
          </a:p>
          <a:p>
            <a:r>
              <a:rPr lang="hr-HR" altLang="en-US" smtClean="0"/>
              <a:t>D</a:t>
            </a:r>
            <a:r>
              <a:rPr lang="en-US" altLang="en-US" smtClean="0"/>
              <a:t>iscovered through routine examination</a:t>
            </a:r>
            <a:endParaRPr lang="hr-HR" altLang="en-US" smtClean="0"/>
          </a:p>
          <a:p>
            <a:r>
              <a:rPr lang="en-US" altLang="en-US" smtClean="0"/>
              <a:t>Several cases of asymptomatic or oligosymptomatic </a:t>
            </a:r>
            <a:r>
              <a:rPr lang="hr-HR" altLang="en-US" smtClean="0"/>
              <a:t>s</a:t>
            </a:r>
            <a:r>
              <a:rPr lang="en-US" altLang="en-US" smtClean="0"/>
              <a:t>CAD probably remain undiagnosed</a:t>
            </a:r>
            <a:endParaRPr lang="hr-HR" altLang="en-US" smtClean="0"/>
          </a:p>
        </p:txBody>
      </p:sp>
      <p:sp>
        <p:nvSpPr>
          <p:cNvPr id="33796" name="TextBox 1"/>
          <p:cNvSpPr txBox="1">
            <a:spLocks noChangeArrowheads="1"/>
          </p:cNvSpPr>
          <p:nvPr/>
        </p:nvSpPr>
        <p:spPr bwMode="auto">
          <a:xfrm>
            <a:off x="609600" y="5715000"/>
            <a:ext cx="6686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Grond-Gisbach C, et al. Medical Hypotheses 2013; 80: 787-90.</a:t>
            </a:r>
          </a:p>
          <a:p>
            <a:pPr eaLnBrk="1" hangingPunct="1">
              <a:spcBef>
                <a:spcPct val="0"/>
              </a:spcBef>
              <a:buFontTx/>
              <a:buNone/>
            </a:pPr>
            <a:r>
              <a:rPr lang="hr-HR" altLang="en-US" sz="1800">
                <a:latin typeface="Arial" panose="020B0604020202020204" pitchFamily="34" charset="0"/>
              </a:rPr>
              <a:t>Debette S, Leys D. Lancet Neurol 2009; 8: 668-78.</a:t>
            </a:r>
          </a:p>
          <a:p>
            <a:pPr eaLnBrk="1" hangingPunct="1">
              <a:spcBef>
                <a:spcPct val="0"/>
              </a:spcBef>
              <a:buFontTx/>
              <a:buNone/>
            </a:pPr>
            <a:r>
              <a:rPr lang="en-US" altLang="en-US" sz="1800">
                <a:latin typeface="Arial" panose="020B0604020202020204" pitchFamily="34" charset="0"/>
              </a:rPr>
              <a:t>Debette S.</a:t>
            </a:r>
            <a:r>
              <a:rPr lang="hr-HR" altLang="en-US" sz="1800">
                <a:latin typeface="Arial" panose="020B0604020202020204" pitchFamily="34" charset="0"/>
              </a:rPr>
              <a:t> </a:t>
            </a:r>
            <a:r>
              <a:rPr lang="en-US" altLang="en-US" sz="1800">
                <a:latin typeface="Arial" panose="020B0604020202020204" pitchFamily="34" charset="0"/>
              </a:rPr>
              <a:t>Curr Opin Neurol 2014; 27: 20-28.</a:t>
            </a:r>
            <a:endParaRPr lang="hr-HR" altLang="en-US" sz="1800">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442"/>
    </mc:Choice>
    <mc:Fallback>
      <p:transition spd="slow" advTm="20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hr-HR" altLang="en-US" sz="4000" smtClean="0"/>
              <a:t>S</a:t>
            </a:r>
            <a:r>
              <a:rPr lang="en-US" altLang="en-US" sz="4000" smtClean="0"/>
              <a:t>election of antithrombotic treatment</a:t>
            </a:r>
            <a:endParaRPr lang="hr-HR" altLang="en-US" sz="4000" smtClean="0"/>
          </a:p>
        </p:txBody>
      </p:sp>
      <p:sp>
        <p:nvSpPr>
          <p:cNvPr id="34819" name="Content Placeholder 2"/>
          <p:cNvSpPr>
            <a:spLocks noGrp="1"/>
          </p:cNvSpPr>
          <p:nvPr>
            <p:ph idx="1"/>
          </p:nvPr>
        </p:nvSpPr>
        <p:spPr>
          <a:xfrm>
            <a:off x="457200" y="1447800"/>
            <a:ext cx="8229600" cy="4525963"/>
          </a:xfrm>
        </p:spPr>
        <p:txBody>
          <a:bodyPr/>
          <a:lstStyle/>
          <a:p>
            <a:r>
              <a:rPr lang="hr-HR" altLang="en-US" sz="2800" smtClean="0"/>
              <a:t>Empirical rather than evidence based</a:t>
            </a:r>
          </a:p>
          <a:p>
            <a:r>
              <a:rPr lang="en-US" altLang="en-US" sz="2800" smtClean="0"/>
              <a:t>Anticoagulation or antiplatelets in the acute phase</a:t>
            </a:r>
            <a:r>
              <a:rPr lang="hr-HR" altLang="en-US" sz="2800" smtClean="0"/>
              <a:t>: </a:t>
            </a:r>
            <a:r>
              <a:rPr lang="en-US" altLang="en-US" sz="2800" smtClean="0"/>
              <a:t>to prevent recurrent ischemic events</a:t>
            </a:r>
            <a:endParaRPr lang="hr-HR" altLang="en-US" sz="2800" smtClean="0"/>
          </a:p>
          <a:p>
            <a:r>
              <a:rPr lang="hr-HR" altLang="en-US" sz="2800" smtClean="0"/>
              <a:t>N</a:t>
            </a:r>
            <a:r>
              <a:rPr lang="en-US" altLang="en-US" sz="2800" smtClean="0"/>
              <a:t>o randomized trial has been done to assess and compare the efficacy of these treatments</a:t>
            </a:r>
            <a:endParaRPr lang="hr-HR" altLang="en-US" sz="2800" smtClean="0"/>
          </a:p>
          <a:p>
            <a:r>
              <a:rPr lang="hr-HR" altLang="en-US" sz="2800" smtClean="0"/>
              <a:t>A systematic review and meta-analysis of 36 observational studies: no significant differences between anticoagulation and antiplatelet treatment for clinical outcomes or risk of recurrent stroke.</a:t>
            </a:r>
          </a:p>
        </p:txBody>
      </p:sp>
      <p:sp>
        <p:nvSpPr>
          <p:cNvPr id="34820" name="TextBox 3"/>
          <p:cNvSpPr txBox="1">
            <a:spLocks noChangeArrowheads="1"/>
          </p:cNvSpPr>
          <p:nvPr/>
        </p:nvSpPr>
        <p:spPr bwMode="auto">
          <a:xfrm>
            <a:off x="457200" y="5934075"/>
            <a:ext cx="8507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Engelter ST, et al. for the CADISP Study Group. Stroke 2007; 38: 2605-11.</a:t>
            </a:r>
          </a:p>
          <a:p>
            <a:pPr eaLnBrk="1" hangingPunct="1">
              <a:spcBef>
                <a:spcPct val="0"/>
              </a:spcBef>
              <a:buFontTx/>
              <a:buNone/>
            </a:pPr>
            <a:r>
              <a:rPr lang="hr-HR" altLang="en-US" sz="1800">
                <a:latin typeface="Arial" panose="020B0604020202020204" pitchFamily="34" charset="0"/>
              </a:rPr>
              <a:t>Lyrer P et Engelter S. Antithrombotic drugs for carotid artery dissection. Cochrane</a:t>
            </a:r>
          </a:p>
          <a:p>
            <a:pPr eaLnBrk="1" hangingPunct="1">
              <a:spcBef>
                <a:spcPct val="0"/>
              </a:spcBef>
              <a:buFontTx/>
              <a:buNone/>
            </a:pPr>
            <a:r>
              <a:rPr lang="hr-HR" altLang="en-US" sz="1800">
                <a:latin typeface="Arial" panose="020B0604020202020204" pitchFamily="34" charset="0"/>
              </a:rPr>
              <a:t>Database Syst Rev 2010; CD0000255.</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736"/>
    </mc:Choice>
    <mc:Fallback>
      <p:transition spd="slow" advTm="40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hr-HR" altLang="en-US" smtClean="0"/>
              <a:t>Neurosonology in craniocervical artery dissection</a:t>
            </a:r>
          </a:p>
        </p:txBody>
      </p:sp>
      <p:sp>
        <p:nvSpPr>
          <p:cNvPr id="4099" name="Content Placeholder 2"/>
          <p:cNvSpPr>
            <a:spLocks noGrp="1"/>
          </p:cNvSpPr>
          <p:nvPr>
            <p:ph idx="1"/>
          </p:nvPr>
        </p:nvSpPr>
        <p:spPr/>
        <p:txBody>
          <a:bodyPr/>
          <a:lstStyle/>
          <a:p>
            <a:pPr marL="0" indent="0">
              <a:buFont typeface="Arial" panose="020B0604020202020204" pitchFamily="34" charset="0"/>
              <a:buNone/>
              <a:defRPr/>
            </a:pPr>
            <a:r>
              <a:rPr lang="hr-HR" sz="2800" dirty="0" smtClean="0"/>
              <a:t>Advantages:</a:t>
            </a:r>
          </a:p>
          <a:p>
            <a:pPr>
              <a:defRPr/>
            </a:pPr>
            <a:r>
              <a:rPr lang="hr-HR" sz="2800" dirty="0" smtClean="0"/>
              <a:t>Diagnostic of the disease</a:t>
            </a:r>
          </a:p>
          <a:p>
            <a:pPr lvl="1">
              <a:defRPr/>
            </a:pPr>
            <a:r>
              <a:rPr lang="hr-HR" sz="2400" dirty="0" smtClean="0"/>
              <a:t>Antithrombotic treatment, prognostic</a:t>
            </a:r>
          </a:p>
          <a:p>
            <a:pPr>
              <a:defRPr/>
            </a:pPr>
            <a:r>
              <a:rPr lang="hr-HR" sz="2800" dirty="0" smtClean="0"/>
              <a:t>Monitoring of the disease</a:t>
            </a:r>
          </a:p>
          <a:p>
            <a:pPr lvl="1">
              <a:defRPr/>
            </a:pPr>
            <a:r>
              <a:rPr lang="hr-HR" sz="2400" dirty="0" smtClean="0"/>
              <a:t>Morphologic and hemodynamic features, HITS</a:t>
            </a:r>
          </a:p>
          <a:p>
            <a:pPr lvl="1">
              <a:defRPr/>
            </a:pPr>
            <a:r>
              <a:rPr lang="hr-HR" sz="2400" dirty="0" smtClean="0"/>
              <a:t>Recanalization and recurrence rate</a:t>
            </a:r>
          </a:p>
          <a:p>
            <a:pPr lvl="1">
              <a:defRPr/>
            </a:pPr>
            <a:r>
              <a:rPr lang="hr-HR" sz="2400" dirty="0" smtClean="0"/>
              <a:t>Duration of antithrombotic treatment</a:t>
            </a:r>
          </a:p>
          <a:p>
            <a:pPr marL="0" indent="0">
              <a:buFont typeface="Arial" panose="020B0604020202020204" pitchFamily="34" charset="0"/>
              <a:buNone/>
              <a:defRPr/>
            </a:pPr>
            <a:r>
              <a:rPr lang="hr-HR" sz="2800" dirty="0" smtClean="0"/>
              <a:t>Pitfalls:</a:t>
            </a:r>
          </a:p>
          <a:p>
            <a:pPr>
              <a:defRPr/>
            </a:pPr>
            <a:r>
              <a:rPr lang="hr-HR" sz="2800" dirty="0" smtClean="0"/>
              <a:t>Acute setting</a:t>
            </a:r>
          </a:p>
          <a:p>
            <a:pPr>
              <a:defRPr/>
            </a:pPr>
            <a:r>
              <a:rPr lang="hr-HR" sz="2800" dirty="0" smtClean="0"/>
              <a:t>Localisation of the disease</a:t>
            </a:r>
          </a:p>
          <a:p>
            <a:pPr>
              <a:defRPr/>
            </a:pPr>
            <a:endParaRPr lang="hr-HR" sz="28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030"/>
    </mc:Choice>
    <mc:Fallback>
      <p:transition spd="slow" advTm="54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76200"/>
            <a:ext cx="8229600" cy="1143000"/>
          </a:xfrm>
        </p:spPr>
        <p:txBody>
          <a:bodyPr/>
          <a:lstStyle/>
          <a:p>
            <a:r>
              <a:rPr lang="hr-HR" altLang="en-US" sz="4000" smtClean="0"/>
              <a:t>CADISS: Antiplatelet vs anticoagulation</a:t>
            </a:r>
          </a:p>
        </p:txBody>
      </p:sp>
      <p:sp>
        <p:nvSpPr>
          <p:cNvPr id="35843" name="Content Placeholder 2"/>
          <p:cNvSpPr>
            <a:spLocks noGrp="1"/>
          </p:cNvSpPr>
          <p:nvPr>
            <p:ph idx="1"/>
          </p:nvPr>
        </p:nvSpPr>
        <p:spPr>
          <a:xfrm>
            <a:off x="304800" y="3856038"/>
            <a:ext cx="8686800" cy="2163762"/>
          </a:xfrm>
        </p:spPr>
        <p:txBody>
          <a:bodyPr/>
          <a:lstStyle/>
          <a:p>
            <a:r>
              <a:rPr lang="hr-HR" altLang="en-US" sz="2400" smtClean="0"/>
              <a:t>Patients enroled within the past 7 days from symptom onset</a:t>
            </a:r>
          </a:p>
          <a:p>
            <a:r>
              <a:rPr lang="hr-HR" altLang="en-US" sz="2400" smtClean="0"/>
              <a:t>Randomly assigned to antiplatelet or anticoagulation: </a:t>
            </a:r>
            <a:r>
              <a:rPr lang="en-US" altLang="en-US" sz="2400" smtClean="0"/>
              <a:t>choice of antiplatelet drugs was at the discretion of the clinician</a:t>
            </a:r>
            <a:endParaRPr lang="hr-HR" altLang="en-US" sz="2400" smtClean="0"/>
          </a:p>
          <a:p>
            <a:r>
              <a:rPr lang="hr-HR" altLang="en-US" sz="2400" smtClean="0"/>
              <a:t>Observational arm-stroke: 1/59 antiplatelets, 1/28 anticoagulants</a:t>
            </a:r>
          </a:p>
          <a:p>
            <a:r>
              <a:rPr lang="hr-HR" altLang="en-US" sz="2400" smtClean="0"/>
              <a:t>Weakness: Some patients with early, severe, recurrent dissection were not included</a:t>
            </a:r>
          </a:p>
        </p:txBody>
      </p:sp>
      <p:sp>
        <p:nvSpPr>
          <p:cNvPr id="35844" name="TextBox 3"/>
          <p:cNvSpPr txBox="1">
            <a:spLocks noChangeArrowheads="1"/>
          </p:cNvSpPr>
          <p:nvPr/>
        </p:nvSpPr>
        <p:spPr bwMode="auto">
          <a:xfrm>
            <a:off x="3060700" y="6059488"/>
            <a:ext cx="6083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CADISS. Lancet Neurol 2015; 14: 361–67.</a:t>
            </a:r>
          </a:p>
          <a:p>
            <a:pPr eaLnBrk="1" hangingPunct="1">
              <a:spcBef>
                <a:spcPct val="0"/>
              </a:spcBef>
              <a:buFontTx/>
              <a:buNone/>
            </a:pPr>
            <a:r>
              <a:rPr lang="hr-HR" altLang="en-US" sz="1800">
                <a:latin typeface="Arial" panose="020B0604020202020204" pitchFamily="34" charset="0"/>
              </a:rPr>
              <a:t>Kennedy F, et al. for CADISS. Neurology 2012; 79: 686-9.</a:t>
            </a:r>
          </a:p>
        </p:txBody>
      </p:sp>
      <p:pic>
        <p:nvPicPr>
          <p:cNvPr id="358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3" y="1011238"/>
            <a:ext cx="8720137"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ame 6"/>
          <p:cNvSpPr/>
          <p:nvPr/>
        </p:nvSpPr>
        <p:spPr>
          <a:xfrm>
            <a:off x="2057400" y="1524000"/>
            <a:ext cx="1447800" cy="381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solidFill>
                <a:schemeClr val="tx1"/>
              </a:solidFill>
            </a:endParaRPr>
          </a:p>
        </p:txBody>
      </p:sp>
      <p:sp>
        <p:nvSpPr>
          <p:cNvPr id="8" name="Left Arrow 7"/>
          <p:cNvSpPr/>
          <p:nvPr/>
        </p:nvSpPr>
        <p:spPr>
          <a:xfrm rot="1619402">
            <a:off x="3370263" y="3067050"/>
            <a:ext cx="350837" cy="136525"/>
          </a:xfrm>
          <a:prstGeom prst="leftArrow">
            <a:avLst>
              <a:gd name="adj1" fmla="val 50000"/>
              <a:gd name="adj2" fmla="val 6741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
        <p:nvSpPr>
          <p:cNvPr id="9" name="Rectangle 8"/>
          <p:cNvSpPr/>
          <p:nvPr/>
        </p:nvSpPr>
        <p:spPr>
          <a:xfrm>
            <a:off x="2057400" y="3352800"/>
            <a:ext cx="1295400"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
        <p:nvSpPr>
          <p:cNvPr id="35849" name="TextBox 1"/>
          <p:cNvSpPr txBox="1">
            <a:spLocks noChangeArrowheads="1"/>
          </p:cNvSpPr>
          <p:nvPr/>
        </p:nvSpPr>
        <p:spPr bwMode="auto">
          <a:xfrm>
            <a:off x="5105400" y="3200400"/>
            <a:ext cx="3757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chemeClr val="bg1"/>
                </a:solidFill>
                <a:latin typeface="Arial" panose="020B0604020202020204" pitchFamily="34" charset="0"/>
              </a:rPr>
              <a:t>Diagnosis of dissection could not be centrally</a:t>
            </a:r>
            <a:endParaRPr lang="hr-HR" altLang="en-US" sz="1400">
              <a:solidFill>
                <a:schemeClr val="bg1"/>
              </a:solidFill>
              <a:latin typeface="Arial" panose="020B0604020202020204" pitchFamily="34" charset="0"/>
            </a:endParaRPr>
          </a:p>
          <a:p>
            <a:pPr eaLnBrk="1" hangingPunct="1">
              <a:spcBef>
                <a:spcPct val="0"/>
              </a:spcBef>
              <a:buFontTx/>
              <a:buNone/>
            </a:pPr>
            <a:r>
              <a:rPr lang="en-US" altLang="en-US" sz="1400">
                <a:solidFill>
                  <a:schemeClr val="bg1"/>
                </a:solidFill>
                <a:latin typeface="Arial" panose="020B0604020202020204" pitchFamily="34" charset="0"/>
              </a:rPr>
              <a:t>conﬁrmed on imaging review in</a:t>
            </a:r>
            <a:r>
              <a:rPr lang="hr-HR" altLang="en-US" sz="1400">
                <a:solidFill>
                  <a:schemeClr val="bg1"/>
                </a:solidFill>
                <a:latin typeface="Arial" panose="020B0604020202020204" pitchFamily="34" charset="0"/>
              </a:rPr>
              <a:t> 52 pts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590"/>
    </mc:Choice>
    <mc:Fallback>
      <p:transition spd="slow" advTm="37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hr-HR" altLang="en-US" smtClean="0"/>
              <a:t>TREAT-CAD</a:t>
            </a:r>
            <a:br>
              <a:rPr lang="hr-HR" altLang="en-US" smtClean="0"/>
            </a:br>
            <a:r>
              <a:rPr lang="hr-HR" altLang="en-US" sz="3600" smtClean="0"/>
              <a:t>Non-inferiority of ASA was not confirmed</a:t>
            </a:r>
            <a:endParaRPr lang="en-US" altLang="en-US" smtClean="0"/>
          </a:p>
        </p:txBody>
      </p:sp>
      <p:sp>
        <p:nvSpPr>
          <p:cNvPr id="36867" name="Content Placeholder 2"/>
          <p:cNvSpPr>
            <a:spLocks noGrp="1"/>
          </p:cNvSpPr>
          <p:nvPr>
            <p:ph idx="1"/>
          </p:nvPr>
        </p:nvSpPr>
        <p:spPr>
          <a:xfrm>
            <a:off x="4572000" y="1447800"/>
            <a:ext cx="4114800" cy="4525963"/>
          </a:xfrm>
        </p:spPr>
        <p:txBody>
          <a:bodyPr/>
          <a:lstStyle/>
          <a:p>
            <a:pPr marL="0" indent="0">
              <a:buFont typeface="Arial" panose="020B0604020202020204" pitchFamily="34" charset="0"/>
              <a:buNone/>
            </a:pPr>
            <a:r>
              <a:rPr lang="hr-HR" altLang="en-US" sz="1600" smtClean="0"/>
              <a:t>- ASA 300 mg vs vit K antagonist</a:t>
            </a:r>
            <a:endParaRPr lang="en-US" altLang="en-US" sz="1600" smtClean="0"/>
          </a:p>
          <a:p>
            <a:pPr marL="0" indent="0">
              <a:buFont typeface="Arial" panose="020B0604020202020204" pitchFamily="34" charset="0"/>
              <a:buNone/>
            </a:pPr>
            <a:r>
              <a:rPr lang="hr-HR" altLang="en-US" sz="1600" b="1" smtClean="0"/>
              <a:t>P</a:t>
            </a:r>
            <a:r>
              <a:rPr lang="en-US" altLang="en-US" sz="1600" b="1" smtClean="0"/>
              <a:t>rimary endpoint</a:t>
            </a:r>
            <a:r>
              <a:rPr lang="hr-HR" altLang="en-US" sz="1600" smtClean="0"/>
              <a:t>:</a:t>
            </a:r>
            <a:r>
              <a:rPr lang="en-US" altLang="en-US" sz="1600" smtClean="0"/>
              <a:t> composite of clinical outcomes (stroke, major haemorrhage, or death) and MRI outcomes (new ischaemic or haemorrhagic brain lesions) </a:t>
            </a:r>
            <a:r>
              <a:rPr lang="hr-HR" altLang="en-US" sz="1600" smtClean="0"/>
              <a:t>a</a:t>
            </a:r>
            <a:r>
              <a:rPr lang="en-US" altLang="en-US" sz="1600" smtClean="0"/>
              <a:t>t 14 days (clinical and MRI outcomes) and 90 days (clinical outcomes only) after commencing treatment. </a:t>
            </a:r>
            <a:endParaRPr lang="hr-HR" altLang="en-US" sz="1600" smtClean="0"/>
          </a:p>
          <a:p>
            <a:pPr marL="0" indent="0">
              <a:buFont typeface="Arial" panose="020B0604020202020204" pitchFamily="34" charset="0"/>
              <a:buNone/>
            </a:pPr>
            <a:r>
              <a:rPr lang="hr-HR" altLang="en-US" sz="1600" b="1" smtClean="0"/>
              <a:t>P</a:t>
            </a:r>
            <a:r>
              <a:rPr lang="en-US" altLang="en-US" sz="1600" b="1" smtClean="0"/>
              <a:t>rimary endpoint </a:t>
            </a:r>
            <a:r>
              <a:rPr lang="en-US" altLang="en-US" sz="1600" smtClean="0"/>
              <a:t>occurred in 21 (23%) of 91 patients in the </a:t>
            </a:r>
            <a:r>
              <a:rPr lang="hr-HR" altLang="en-US" sz="1600" smtClean="0"/>
              <a:t>ASA </a:t>
            </a:r>
            <a:r>
              <a:rPr lang="en-US" altLang="en-US" sz="1600" smtClean="0"/>
              <a:t>group and in 12 (15%) of 82 patients in the vit K antagonist group (abs diff</a:t>
            </a:r>
            <a:r>
              <a:rPr lang="hr-HR" altLang="en-US" sz="1600" smtClean="0"/>
              <a:t>.</a:t>
            </a:r>
            <a:r>
              <a:rPr lang="en-US" altLang="en-US" sz="1600" smtClean="0"/>
              <a:t> 8% [95% CI –4 to 21], non-inferiority p=0·55 </a:t>
            </a:r>
          </a:p>
        </p:txBody>
      </p:sp>
      <p:pic>
        <p:nvPicPr>
          <p:cNvPr id="3686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401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495800"/>
            <a:ext cx="4516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5"/>
          <p:cNvSpPr txBox="1">
            <a:spLocks noChangeArrowheads="1"/>
          </p:cNvSpPr>
          <p:nvPr/>
        </p:nvSpPr>
        <p:spPr bwMode="auto">
          <a:xfrm>
            <a:off x="457200" y="6324600"/>
            <a:ext cx="4811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r-HR" altLang="en-US" sz="1600">
                <a:latin typeface="Arial" panose="020B0604020202020204" pitchFamily="34" charset="0"/>
              </a:rPr>
              <a:t>Engelter ST, et al. </a:t>
            </a:r>
            <a:r>
              <a:rPr lang="fr-FR" altLang="en-US" sz="1600">
                <a:latin typeface="Arial" panose="020B0604020202020204" pitchFamily="34" charset="0"/>
              </a:rPr>
              <a:t>Lancet Neurol 2021; 20: 341–50</a:t>
            </a:r>
            <a:r>
              <a:rPr lang="hr-HR" altLang="en-US" sz="1600">
                <a:latin typeface="Arial" panose="020B0604020202020204" pitchFamily="34" charset="0"/>
              </a:rPr>
              <a:t>.</a:t>
            </a:r>
          </a:p>
          <a:p>
            <a:pPr>
              <a:spcBef>
                <a:spcPct val="0"/>
              </a:spcBef>
              <a:buFontTx/>
              <a:buNone/>
            </a:pPr>
            <a:r>
              <a:rPr lang="hr-HR" altLang="en-US" sz="1600">
                <a:latin typeface="Arial" panose="020B0604020202020204" pitchFamily="34" charset="0"/>
              </a:rPr>
              <a:t>Traenka C, et al. </a:t>
            </a:r>
            <a:r>
              <a:rPr lang="nl-NL" altLang="en-US" sz="1600">
                <a:latin typeface="Arial" panose="020B0604020202020204" pitchFamily="34" charset="0"/>
              </a:rPr>
              <a:t>Eur Stroke J 2020; 5</a:t>
            </a:r>
            <a:r>
              <a:rPr lang="nl-NL" altLang="en-US" sz="1600" b="1">
                <a:latin typeface="Arial" panose="020B0604020202020204" pitchFamily="34" charset="0"/>
              </a:rPr>
              <a:t>: </a:t>
            </a:r>
            <a:r>
              <a:rPr lang="nl-NL" altLang="en-US" sz="1600">
                <a:latin typeface="Arial" panose="020B0604020202020204" pitchFamily="34" charset="0"/>
              </a:rPr>
              <a:t>309–19. </a:t>
            </a:r>
            <a:r>
              <a:rPr lang="fr-FR" altLang="en-US" sz="1600">
                <a:latin typeface="Arial" panose="020B0604020202020204" pitchFamily="34" charset="0"/>
              </a:rPr>
              <a:t> </a:t>
            </a:r>
            <a:endParaRPr lang="en-US" altLang="en-US" sz="1600">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211"/>
    </mc:Choice>
    <mc:Fallback>
      <p:transition spd="slow" advTm="81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hr-HR" altLang="en-US" smtClean="0"/>
              <a:t>A</a:t>
            </a:r>
            <a:r>
              <a:rPr lang="en-US" altLang="en-US" smtClean="0"/>
              <a:t>nticoagulants or antiplatelet</a:t>
            </a:r>
            <a:r>
              <a:rPr lang="hr-HR" altLang="en-US" smtClean="0"/>
              <a:t> th.</a:t>
            </a:r>
          </a:p>
        </p:txBody>
      </p:sp>
      <p:sp>
        <p:nvSpPr>
          <p:cNvPr id="37891" name="Content Placeholder 2"/>
          <p:cNvSpPr>
            <a:spLocks noGrp="1"/>
          </p:cNvSpPr>
          <p:nvPr>
            <p:ph idx="1"/>
          </p:nvPr>
        </p:nvSpPr>
        <p:spPr>
          <a:xfrm>
            <a:off x="457200" y="1447800"/>
            <a:ext cx="8229600" cy="4525963"/>
          </a:xfrm>
        </p:spPr>
        <p:txBody>
          <a:bodyPr/>
          <a:lstStyle/>
          <a:p>
            <a:r>
              <a:rPr lang="hr-HR" altLang="en-US" smtClean="0"/>
              <a:t>AHA/ASA guidelines: both options for 3-6 months (class IIa, level B).</a:t>
            </a:r>
          </a:p>
          <a:p>
            <a:r>
              <a:rPr lang="hr-HR" altLang="en-US" smtClean="0"/>
              <a:t>T</a:t>
            </a:r>
            <a:r>
              <a:rPr lang="en-US" altLang="en-US" smtClean="0"/>
              <a:t>he decision should be made on a case-by-case basis</a:t>
            </a:r>
            <a:endParaRPr lang="hr-HR" altLang="en-US" smtClean="0"/>
          </a:p>
          <a:p>
            <a:r>
              <a:rPr lang="hr-HR" altLang="en-US" smtClean="0"/>
              <a:t>Algoritham </a:t>
            </a:r>
            <a:r>
              <a:rPr lang="en-US" altLang="en-US" smtClean="0"/>
              <a:t>to help with this decision</a:t>
            </a:r>
            <a:endParaRPr lang="hr-HR" altLang="en-US" smtClean="0"/>
          </a:p>
          <a:p>
            <a:r>
              <a:rPr lang="hr-HR" altLang="en-US" smtClean="0"/>
              <a:t>Neurosonology may help </a:t>
            </a:r>
            <a:r>
              <a:rPr lang="en-US" altLang="en-US" smtClean="0"/>
              <a:t>in clinical guiding management</a:t>
            </a:r>
            <a:r>
              <a:rPr lang="hr-HR" altLang="en-US" smtClean="0"/>
              <a:t>.</a:t>
            </a:r>
            <a:r>
              <a:rPr lang="en-US" altLang="en-US" smtClean="0"/>
              <a:t> </a:t>
            </a:r>
            <a:endParaRPr lang="hr-HR" altLang="en-US" smtClean="0"/>
          </a:p>
          <a:p>
            <a:endParaRPr lang="hr-HR" altLang="en-US" smtClean="0"/>
          </a:p>
        </p:txBody>
      </p:sp>
      <p:sp>
        <p:nvSpPr>
          <p:cNvPr id="37892" name="TextBox 3"/>
          <p:cNvSpPr txBox="1">
            <a:spLocks noChangeArrowheads="1"/>
          </p:cNvSpPr>
          <p:nvPr/>
        </p:nvSpPr>
        <p:spPr bwMode="auto">
          <a:xfrm>
            <a:off x="609600" y="5486400"/>
            <a:ext cx="7780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Jauch EC, at al. AHA/ASA. Stroke 2013; 44: 870-947.</a:t>
            </a:r>
          </a:p>
          <a:p>
            <a:pPr eaLnBrk="1" hangingPunct="1">
              <a:spcBef>
                <a:spcPct val="0"/>
              </a:spcBef>
              <a:buFontTx/>
              <a:buNone/>
            </a:pPr>
            <a:r>
              <a:rPr lang="hr-HR" altLang="en-US" sz="1800">
                <a:latin typeface="Arial" panose="020B0604020202020204" pitchFamily="34" charset="0"/>
              </a:rPr>
              <a:t>Kernan WN, et al. AHA/ASA. Stroke 2014; 45: 2160-236.</a:t>
            </a:r>
          </a:p>
          <a:p>
            <a:pPr eaLnBrk="1" hangingPunct="1">
              <a:spcBef>
                <a:spcPct val="0"/>
              </a:spcBef>
              <a:buFontTx/>
              <a:buNone/>
            </a:pPr>
            <a:r>
              <a:rPr lang="hr-HR" altLang="en-US" sz="1800">
                <a:latin typeface="Arial" panose="020B0604020202020204" pitchFamily="34" charset="0"/>
              </a:rPr>
              <a:t>Engelter ST, et al. for the CADISP Study Group. Stroke 2007; 38: 2605-11.</a:t>
            </a:r>
          </a:p>
          <a:p>
            <a:pPr eaLnBrk="1" hangingPunct="1">
              <a:spcBef>
                <a:spcPct val="0"/>
              </a:spcBef>
              <a:buFontTx/>
              <a:buNone/>
            </a:pPr>
            <a:r>
              <a:rPr lang="hr-HR" altLang="en-US" sz="1800">
                <a:latin typeface="Arial" panose="020B0604020202020204" pitchFamily="34" charset="0"/>
              </a:rPr>
              <a:t>Lyrer P et Engelter S. Stroke 2004; 35: 613-4.</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182"/>
    </mc:Choice>
    <mc:Fallback>
      <p:transition spd="slow" advTm="3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hr-HR" altLang="en-US" sz="4000" smtClean="0"/>
              <a:t>Arguments in favor of anticoagulation</a:t>
            </a:r>
          </a:p>
        </p:txBody>
      </p:sp>
      <p:sp>
        <p:nvSpPr>
          <p:cNvPr id="38915" name="Content Placeholder 2"/>
          <p:cNvSpPr>
            <a:spLocks noGrp="1"/>
          </p:cNvSpPr>
          <p:nvPr>
            <p:ph idx="1"/>
          </p:nvPr>
        </p:nvSpPr>
        <p:spPr>
          <a:xfrm>
            <a:off x="457200" y="1371600"/>
            <a:ext cx="8229600" cy="4525963"/>
          </a:xfrm>
        </p:spPr>
        <p:txBody>
          <a:bodyPr/>
          <a:lstStyle/>
          <a:p>
            <a:r>
              <a:rPr lang="hr-HR" altLang="en-US" sz="2800" smtClean="0"/>
              <a:t>Stroke in sCAD - a consequence of embolism originating from the injured intima.</a:t>
            </a:r>
          </a:p>
          <a:p>
            <a:r>
              <a:rPr lang="hr-HR" altLang="en-US" sz="2800" smtClean="0"/>
              <a:t>Arguments supporting embolic mechanism: observation of microemboli, </a:t>
            </a:r>
          </a:p>
          <a:p>
            <a:pPr>
              <a:buFont typeface="Arial" panose="020B0604020202020204" pitchFamily="34" charset="0"/>
              <a:buNone/>
            </a:pPr>
            <a:r>
              <a:rPr lang="hr-HR" altLang="en-US" sz="2800" smtClean="0"/>
              <a:t>		</a:t>
            </a:r>
            <a:r>
              <a:rPr lang="hr-HR" altLang="en-US" sz="2400" smtClean="0"/>
              <a:t>HITS in sCAD: 25-60% (sample size small)</a:t>
            </a:r>
            <a:endParaRPr lang="hr-HR" altLang="en-US" sz="2800" smtClean="0"/>
          </a:p>
          <a:p>
            <a:r>
              <a:rPr lang="hr-HR" altLang="en-US" sz="2800" smtClean="0"/>
              <a:t>the occurrence of distal branch occclusion </a:t>
            </a:r>
          </a:p>
          <a:p>
            <a:pPr>
              <a:buFont typeface="Arial" panose="020B0604020202020204" pitchFamily="34" charset="0"/>
              <a:buNone/>
            </a:pPr>
            <a:r>
              <a:rPr lang="hr-HR" altLang="en-US" sz="2800" smtClean="0"/>
              <a:t>		</a:t>
            </a:r>
            <a:r>
              <a:rPr lang="hr-HR" altLang="en-US" sz="2400" smtClean="0"/>
              <a:t>(14-50%)</a:t>
            </a:r>
            <a:endParaRPr lang="hr-HR" altLang="en-US" sz="2800" smtClean="0"/>
          </a:p>
          <a:p>
            <a:r>
              <a:rPr lang="hr-HR" altLang="en-US" sz="2800" smtClean="0"/>
              <a:t>the infarct pattern on brain scans</a:t>
            </a:r>
          </a:p>
          <a:p>
            <a:pPr>
              <a:buFont typeface="Arial" panose="020B0604020202020204" pitchFamily="34" charset="0"/>
              <a:buNone/>
            </a:pPr>
            <a:r>
              <a:rPr lang="hr-HR" altLang="en-US" sz="2800" smtClean="0"/>
              <a:t>		</a:t>
            </a:r>
            <a:r>
              <a:rPr lang="hr-HR" altLang="en-US" sz="2400" smtClean="0"/>
              <a:t>DWI MRI – 71% multiple DWI lesions.</a:t>
            </a:r>
            <a:endParaRPr lang="hr-HR" altLang="en-US" sz="2800" smtClean="0"/>
          </a:p>
          <a:p>
            <a:pPr>
              <a:buFont typeface="Arial" panose="020B0604020202020204" pitchFamily="34" charset="0"/>
              <a:buNone/>
            </a:pPr>
            <a:r>
              <a:rPr lang="hr-HR" altLang="en-US" sz="2800" smtClean="0"/>
              <a:t> </a:t>
            </a:r>
          </a:p>
        </p:txBody>
      </p:sp>
      <p:sp>
        <p:nvSpPr>
          <p:cNvPr id="38916" name="TextBox 3"/>
          <p:cNvSpPr txBox="1">
            <a:spLocks noChangeArrowheads="1"/>
          </p:cNvSpPr>
          <p:nvPr/>
        </p:nvSpPr>
        <p:spPr bwMode="auto">
          <a:xfrm>
            <a:off x="-58738" y="6162675"/>
            <a:ext cx="93932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600">
                <a:latin typeface="Arial" panose="020B0604020202020204" pitchFamily="34" charset="0"/>
              </a:rPr>
              <a:t>Lucas C, et al. Stroke 1998;29:2646-48.  Lovrencic-Huzjan A et al. Acta Clin Croat 2002;41:307-12.</a:t>
            </a:r>
          </a:p>
          <a:p>
            <a:pPr eaLnBrk="1" hangingPunct="1">
              <a:spcBef>
                <a:spcPct val="0"/>
              </a:spcBef>
              <a:buFontTx/>
              <a:buNone/>
            </a:pPr>
            <a:r>
              <a:rPr lang="hr-HR" altLang="en-US" sz="1600">
                <a:latin typeface="Arial" panose="020B0604020202020204" pitchFamily="34" charset="0"/>
              </a:rPr>
              <a:t>Molina CA, et al. Neurology 2000;55:1738-40.  Koch S, et al. Arch Neurol 2004;61:510-12.</a:t>
            </a:r>
            <a:endParaRPr lang="hr-HR" altLang="en-US" sz="1800">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327"/>
    </mc:Choice>
    <mc:Fallback>
      <p:transition spd="slow" advTm="3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hr-HR" altLang="en-US" sz="4000" smtClean="0"/>
              <a:t>In favor of immediate anticoagulation</a:t>
            </a:r>
          </a:p>
        </p:txBody>
      </p:sp>
      <p:sp>
        <p:nvSpPr>
          <p:cNvPr id="39939" name="Content Placeholder 2"/>
          <p:cNvSpPr>
            <a:spLocks noGrp="1"/>
          </p:cNvSpPr>
          <p:nvPr>
            <p:ph idx="1"/>
          </p:nvPr>
        </p:nvSpPr>
        <p:spPr>
          <a:xfrm>
            <a:off x="457200" y="1600200"/>
            <a:ext cx="8229600" cy="2590800"/>
          </a:xfrm>
        </p:spPr>
        <p:txBody>
          <a:bodyPr/>
          <a:lstStyle/>
          <a:p>
            <a:r>
              <a:rPr lang="hr-HR" altLang="en-US" smtClean="0"/>
              <a:t>HITS despite (dual) antiplatelets</a:t>
            </a:r>
          </a:p>
          <a:p>
            <a:pPr lvl="1">
              <a:buFont typeface="Arial" panose="020B0604020202020204" pitchFamily="34" charset="0"/>
              <a:buNone/>
            </a:pPr>
            <a:r>
              <a:rPr lang="hr-HR" altLang="en-US" smtClean="0"/>
              <a:t>	HITS more frequent in patients with recurrent ischemia</a:t>
            </a:r>
          </a:p>
          <a:p>
            <a:pPr lvl="1">
              <a:buFont typeface="Arial" panose="020B0604020202020204" pitchFamily="34" charset="0"/>
              <a:buNone/>
            </a:pPr>
            <a:r>
              <a:rPr lang="hr-HR" altLang="en-US" smtClean="0"/>
              <a:t>	HITS surrogate marker of “microclots”</a:t>
            </a:r>
          </a:p>
          <a:p>
            <a:r>
              <a:rPr lang="hr-HR" altLang="en-US" smtClean="0"/>
              <a:t>Multiple TIA/strokes affecting multiple regions (same circulation) suggesting repetitive emboli</a:t>
            </a:r>
          </a:p>
        </p:txBody>
      </p:sp>
      <p:sp>
        <p:nvSpPr>
          <p:cNvPr id="39940" name="TextBox 3"/>
          <p:cNvSpPr txBox="1">
            <a:spLocks noChangeArrowheads="1"/>
          </p:cNvSpPr>
          <p:nvPr/>
        </p:nvSpPr>
        <p:spPr bwMode="auto">
          <a:xfrm>
            <a:off x="685800" y="5353050"/>
            <a:ext cx="7780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Engelter ST, et al. for the CADISP Study Group. Stroke 2007; 38: 2605-11.</a:t>
            </a:r>
          </a:p>
          <a:p>
            <a:pPr eaLnBrk="1" hangingPunct="1">
              <a:spcBef>
                <a:spcPct val="0"/>
              </a:spcBef>
              <a:buFontTx/>
              <a:buNone/>
            </a:pPr>
            <a:r>
              <a:rPr lang="hr-HR" altLang="en-US" sz="1800">
                <a:latin typeface="Arial" panose="020B0604020202020204" pitchFamily="34" charset="0"/>
              </a:rPr>
              <a:t>Droste DW, et al. Cerebrovasc Dis 2001; 12: 181-5.</a:t>
            </a:r>
          </a:p>
          <a:p>
            <a:pPr eaLnBrk="1" hangingPunct="1">
              <a:spcBef>
                <a:spcPct val="0"/>
              </a:spcBef>
              <a:buFontTx/>
              <a:buNone/>
            </a:pPr>
            <a:r>
              <a:rPr lang="hr-HR" altLang="en-US" sz="1800">
                <a:latin typeface="Arial" panose="020B0604020202020204" pitchFamily="34" charset="0"/>
              </a:rPr>
              <a:t>Lovrencic-Huzjan A et al. Acta Clin Croat 2002; 41: 307-12.</a:t>
            </a:r>
          </a:p>
          <a:p>
            <a:pPr eaLnBrk="1" hangingPunct="1">
              <a:spcBef>
                <a:spcPct val="0"/>
              </a:spcBef>
              <a:buFontTx/>
              <a:buNone/>
            </a:pPr>
            <a:r>
              <a:rPr lang="hr-HR" altLang="en-US" sz="1800">
                <a:latin typeface="Arial" panose="020B0604020202020204" pitchFamily="34" charset="0"/>
              </a:rPr>
              <a:t>Molina CA, et al. Neurology 2000; 55: 1738-40.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591"/>
    </mc:Choice>
    <mc:Fallback>
      <p:transition spd="slow" advTm="26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gn="l"/>
            <a:r>
              <a:rPr lang="hr-HR" altLang="en-US" sz="4000" smtClean="0"/>
              <a:t>Multiple cerebellar strokes due to both vertebral artery dissection</a:t>
            </a:r>
          </a:p>
        </p:txBody>
      </p:sp>
      <p:pic>
        <p:nvPicPr>
          <p:cNvPr id="4096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9863" y="914400"/>
            <a:ext cx="26241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9624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6002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16002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3962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0071974_20140410_Carotid-_Arijan_0016.AVI">
            <a:hlinkClick r:id="" action="ppaction://media"/>
          </p:cNvPr>
          <p:cNvPicPr>
            <a:picLocks noGrp="1" noRot="1" noChangeAspect="1"/>
          </p:cNvPicPr>
          <p:nvPr>
            <p:ph idx="1"/>
            <a:videoFile r:link="rId1"/>
          </p:nvPr>
        </p:nvPicPr>
        <p:blipFill>
          <a:blip r:embed="rId10">
            <a:extLst>
              <a:ext uri="{28A0092B-C50C-407E-A947-70E740481C1C}">
                <a14:useLocalDpi xmlns:a14="http://schemas.microsoft.com/office/drawing/2010/main" val="0"/>
              </a:ext>
            </a:extLst>
          </a:blip>
          <a:srcRect/>
          <a:stretch>
            <a:fillRect/>
          </a:stretch>
        </p:blipFill>
        <p:spPr>
          <a:xfrm>
            <a:off x="5881688" y="4090988"/>
            <a:ext cx="3186112" cy="1928812"/>
          </a:xfr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746"/>
    </mc:Choice>
    <mc:Fallback>
      <p:transition spd="slow" advTm="2474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2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4" objId="9"/>
        <p14:stopEvt time="24746" objId="9"/>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hr-HR" altLang="en-US" sz="4000" smtClean="0"/>
              <a:t>In favor of immediate anticoagulation</a:t>
            </a:r>
          </a:p>
        </p:txBody>
      </p:sp>
      <p:sp>
        <p:nvSpPr>
          <p:cNvPr id="41987" name="Content Placeholder 2"/>
          <p:cNvSpPr>
            <a:spLocks noGrp="1"/>
          </p:cNvSpPr>
          <p:nvPr>
            <p:ph idx="1"/>
          </p:nvPr>
        </p:nvSpPr>
        <p:spPr>
          <a:xfrm>
            <a:off x="457200" y="1600200"/>
            <a:ext cx="8229600" cy="3505200"/>
          </a:xfrm>
        </p:spPr>
        <p:txBody>
          <a:bodyPr/>
          <a:lstStyle/>
          <a:p>
            <a:r>
              <a:rPr lang="hr-HR" altLang="en-US" smtClean="0"/>
              <a:t>Occlusion /pseudo-occlusion, if the infact is not too large (NIHSS score </a:t>
            </a:r>
            <a:r>
              <a:rPr lang="hr-HR" altLang="en-US" u="sng" smtClean="0"/>
              <a:t>&gt;</a:t>
            </a:r>
            <a:r>
              <a:rPr lang="hr-HR" altLang="en-US" smtClean="0"/>
              <a:t> 15)</a:t>
            </a:r>
          </a:p>
          <a:p>
            <a:pPr lvl="1">
              <a:buFont typeface="Arial" panose="020B0604020202020204" pitchFamily="34" charset="0"/>
              <a:buNone/>
            </a:pPr>
            <a:r>
              <a:rPr lang="hr-HR" altLang="en-US" smtClean="0"/>
              <a:t>	Embolization may occur during recanalization</a:t>
            </a:r>
          </a:p>
          <a:p>
            <a:pPr lvl="1">
              <a:buFont typeface="Arial" panose="020B0604020202020204" pitchFamily="34" charset="0"/>
              <a:buNone/>
            </a:pPr>
            <a:r>
              <a:rPr lang="hr-HR" altLang="en-US" smtClean="0"/>
              <a:t>	</a:t>
            </a:r>
          </a:p>
          <a:p>
            <a:r>
              <a:rPr lang="hr-HR" altLang="en-US" smtClean="0"/>
              <a:t>Applying general ASA guidelines for anticoagulation</a:t>
            </a:r>
          </a:p>
        </p:txBody>
      </p:sp>
      <p:sp>
        <p:nvSpPr>
          <p:cNvPr id="41988" name="TextBox 3"/>
          <p:cNvSpPr txBox="1">
            <a:spLocks noChangeArrowheads="1"/>
          </p:cNvSpPr>
          <p:nvPr/>
        </p:nvSpPr>
        <p:spPr bwMode="auto">
          <a:xfrm>
            <a:off x="609600" y="5429250"/>
            <a:ext cx="7875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Engelter ST, et al. for the CADISP Study Group. Stroke 2007; 38: 2605-11.</a:t>
            </a:r>
          </a:p>
          <a:p>
            <a:pPr eaLnBrk="1" hangingPunct="1">
              <a:spcBef>
                <a:spcPct val="0"/>
              </a:spcBef>
              <a:buFontTx/>
              <a:buNone/>
            </a:pPr>
            <a:r>
              <a:rPr lang="hr-HR" altLang="en-US" sz="1800">
                <a:latin typeface="Arial" panose="020B0604020202020204" pitchFamily="34" charset="0"/>
              </a:rPr>
              <a:t>Brandt T et al. in: Schlaganfall. Stuttgart: Thieme 2004: 176-81.</a:t>
            </a:r>
          </a:p>
          <a:p>
            <a:pPr eaLnBrk="1" hangingPunct="1">
              <a:spcBef>
                <a:spcPct val="0"/>
              </a:spcBef>
              <a:buFontTx/>
              <a:buNone/>
            </a:pPr>
            <a:r>
              <a:rPr lang="hr-HR" altLang="en-US" sz="1800">
                <a:latin typeface="Arial" panose="020B0604020202020204" pitchFamily="34" charset="0"/>
              </a:rPr>
              <a:t>TOAST. JAMA 1998; 279: 1265-72.</a:t>
            </a:r>
          </a:p>
          <a:p>
            <a:pPr eaLnBrk="1" hangingPunct="1">
              <a:spcBef>
                <a:spcPct val="0"/>
              </a:spcBef>
              <a:buFontTx/>
              <a:buNone/>
            </a:pPr>
            <a:r>
              <a:rPr lang="hr-HR" altLang="en-US" sz="1800">
                <a:latin typeface="Arial" panose="020B0604020202020204" pitchFamily="34" charset="0"/>
              </a:rPr>
              <a:t>Adams HP Jr, et al. Stroke Council of the ASA. Stroke 2003; 34: 1056-83.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428"/>
    </mc:Choice>
    <mc:Fallback>
      <p:transition spd="slow" advTm="19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hr-HR" altLang="en-US" sz="4000" smtClean="0"/>
              <a:t>In favor of immediate anticoagulation</a:t>
            </a:r>
          </a:p>
        </p:txBody>
      </p:sp>
      <p:sp>
        <p:nvSpPr>
          <p:cNvPr id="43011" name="Text Placeholder 4"/>
          <p:cNvSpPr>
            <a:spLocks noGrp="1"/>
          </p:cNvSpPr>
          <p:nvPr>
            <p:ph type="body" idx="1"/>
          </p:nvPr>
        </p:nvSpPr>
        <p:spPr/>
        <p:txBody>
          <a:bodyPr/>
          <a:lstStyle/>
          <a:p>
            <a:r>
              <a:rPr lang="hr-HR" altLang="en-US" sz="2800" b="0" smtClean="0"/>
              <a:t>Free-floating thrombus</a:t>
            </a:r>
          </a:p>
        </p:txBody>
      </p:sp>
      <p:sp>
        <p:nvSpPr>
          <p:cNvPr id="43012" name="Text Placeholder 7"/>
          <p:cNvSpPr>
            <a:spLocks noGrp="1"/>
          </p:cNvSpPr>
          <p:nvPr>
            <p:ph type="body" sz="quarter" idx="3"/>
          </p:nvPr>
        </p:nvSpPr>
        <p:spPr/>
        <p:txBody>
          <a:bodyPr/>
          <a:lstStyle/>
          <a:p>
            <a:endParaRPr lang="hr-HR" altLang="en-US" smtClean="0"/>
          </a:p>
        </p:txBody>
      </p:sp>
      <p:pic>
        <p:nvPicPr>
          <p:cNvPr id="2" name="tromb u okluziji pulsira.AVI">
            <a:hlinkClick r:id="" action="ppaction://media"/>
          </p:cNvPr>
          <p:cNvPicPr>
            <a:picLocks noGrp="1" noRot="1" noChangeAspect="1"/>
          </p:cNvPicPr>
          <p:nvPr>
            <p:ph sz="quarter" idx="4"/>
            <a:videoFile r:link="rId1"/>
          </p:nvPr>
        </p:nvPicPr>
        <p:blipFill>
          <a:blip r:embed="rId6"/>
          <a:stretch>
            <a:fillRect/>
          </a:stretch>
        </p:blipFill>
        <p:spPr>
          <a:xfrm>
            <a:off x="4429125" y="2895600"/>
            <a:ext cx="4292600" cy="2598738"/>
          </a:xfrm>
          <a:effectLst>
            <a:outerShdw blurRad="292100" dist="139700" dir="2700000" algn="tl" rotWithShape="0">
              <a:srgbClr val="333333">
                <a:alpha val="65000"/>
              </a:srgbClr>
            </a:outerShdw>
          </a:effectLst>
        </p:spPr>
      </p:pic>
      <p:pic>
        <p:nvPicPr>
          <p:cNvPr id="7" name="BOR_20111109_Carotid-_Arijan_0003.AVI">
            <a:hlinkClick r:id="" action="ppaction://media"/>
          </p:cNvPr>
          <p:cNvPicPr>
            <a:picLocks noRot="1" noChangeAspect="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152400" y="2667000"/>
            <a:ext cx="47831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10"/>
          <p:cNvSpPr txBox="1">
            <a:spLocks noChangeArrowheads="1"/>
          </p:cNvSpPr>
          <p:nvPr/>
        </p:nvSpPr>
        <p:spPr bwMode="auto">
          <a:xfrm>
            <a:off x="609600" y="5867400"/>
            <a:ext cx="77803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Engelter ST, et al. for the CADISP Study Group. Stroke 2007; 38: 2605-11.</a:t>
            </a:r>
          </a:p>
          <a:p>
            <a:pPr eaLnBrk="1" hangingPunct="1">
              <a:spcBef>
                <a:spcPct val="0"/>
              </a:spcBef>
              <a:buFontTx/>
              <a:buNone/>
            </a:pPr>
            <a:r>
              <a:rPr lang="hr-HR" altLang="en-US" sz="1800">
                <a:latin typeface="Arial" panose="020B0604020202020204" pitchFamily="34" charset="0"/>
              </a:rPr>
              <a:t>Combe J, et al. Ann Vasc Surg 1990; 4: 558-62.</a:t>
            </a:r>
          </a:p>
          <a:p>
            <a:pPr eaLnBrk="1" hangingPunct="1">
              <a:spcBef>
                <a:spcPct val="0"/>
              </a:spcBef>
              <a:buFontTx/>
              <a:buNone/>
            </a:pPr>
            <a:r>
              <a:rPr lang="hr-HR" altLang="en-US" sz="1800">
                <a:latin typeface="Arial" panose="020B0604020202020204" pitchFamily="34" charset="0"/>
              </a:rPr>
              <a:t>Cardon A, et al. J Chir (Paris) 1992; 129: 324-6.</a:t>
            </a:r>
          </a:p>
        </p:txBody>
      </p:sp>
      <p:sp>
        <p:nvSpPr>
          <p:cNvPr id="43016" name="Content Placeholder 2"/>
          <p:cNvSpPr>
            <a:spLocks noGrp="1"/>
          </p:cNvSpPr>
          <p:nvPr>
            <p:ph sz="half" idx="2"/>
          </p:nvPr>
        </p:nvSpPr>
        <p:spPr/>
        <p:txBody>
          <a:bodyPr/>
          <a:lstStyle/>
          <a:p>
            <a:endParaRPr lang="hr-HR" altLang="en-US" smtClean="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429"/>
    </mc:Choice>
    <mc:Fallback>
      <p:transition spd="slow" advTm="2042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418" fill="hold"/>
                                        <p:tgtEl>
                                          <p:spTgt spid="7"/>
                                        </p:tgtEl>
                                      </p:cBhvr>
                                    </p:cmd>
                                  </p:childTnLst>
                                </p:cTn>
                              </p:par>
                            </p:childTnLst>
                          </p:cTn>
                        </p:par>
                        <p:par>
                          <p:cTn id="10" fill="hold" nodeType="afterGroup">
                            <p:stCondLst>
                              <p:cond delay="13418"/>
                            </p:stCondLst>
                            <p:childTnLst>
                              <p:par>
                                <p:cTn id="11" presetID="1" presetClass="mediacall" presetSubtype="0" fill="hold" nodeType="afterEffect">
                                  <p:stCondLst>
                                    <p:cond delay="0"/>
                                  </p:stCondLst>
                                  <p:childTnLst>
                                    <p:cmd type="call" cmd="playFrom(0.0)">
                                      <p:cBhvr>
                                        <p:cTn id="12" dur="20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41" objId="7"/>
        <p14:playEvt time="11616" objId="2"/>
        <p14:triggerEvt type="onClick" time="11616" objId="2"/>
        <p14:stopEvt time="13469" objId="2"/>
        <p14:playEvt time="13521" objId="2"/>
        <p14:stopEvt time="20429" objId="7"/>
        <p14:stopEvt time="20429" objId="2"/>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6"/>
          <p:cNvSpPr>
            <a:spLocks noGrp="1"/>
          </p:cNvSpPr>
          <p:nvPr>
            <p:ph type="title"/>
          </p:nvPr>
        </p:nvSpPr>
        <p:spPr/>
        <p:txBody>
          <a:bodyPr/>
          <a:lstStyle/>
          <a:p>
            <a:r>
              <a:rPr lang="hr-HR" altLang="en-US" smtClean="0"/>
              <a:t>In favor of antiplatelets</a:t>
            </a:r>
          </a:p>
        </p:txBody>
      </p:sp>
      <p:sp>
        <p:nvSpPr>
          <p:cNvPr id="44035" name="Content Placeholder 7"/>
          <p:cNvSpPr>
            <a:spLocks noGrp="1"/>
          </p:cNvSpPr>
          <p:nvPr>
            <p:ph idx="1"/>
          </p:nvPr>
        </p:nvSpPr>
        <p:spPr>
          <a:xfrm>
            <a:off x="457200" y="1600200"/>
            <a:ext cx="8229600" cy="3581400"/>
          </a:xfrm>
        </p:spPr>
        <p:txBody>
          <a:bodyPr/>
          <a:lstStyle/>
          <a:p>
            <a:r>
              <a:rPr lang="hr-HR" altLang="en-US" smtClean="0"/>
              <a:t>Severe stroke </a:t>
            </a:r>
            <a:r>
              <a:rPr lang="en-US" altLang="en-US" smtClean="0"/>
              <a:t>exposing the individual to a high risk of hemorrhagic transformation</a:t>
            </a:r>
            <a:endParaRPr lang="hr-HR" altLang="en-US" smtClean="0"/>
          </a:p>
          <a:p>
            <a:r>
              <a:rPr lang="hr-HR" altLang="en-US" smtClean="0"/>
              <a:t>No brain imaging available (sCAD may present with bleeding)</a:t>
            </a:r>
          </a:p>
          <a:p>
            <a:r>
              <a:rPr lang="hr-HR" altLang="en-US" smtClean="0"/>
              <a:t>Accompanying intracranial dissection</a:t>
            </a:r>
          </a:p>
          <a:p>
            <a:pPr>
              <a:buFont typeface="Arial" panose="020B0604020202020204" pitchFamily="34" charset="0"/>
              <a:buNone/>
            </a:pPr>
            <a:r>
              <a:rPr lang="hr-HR" altLang="en-US" smtClean="0"/>
              <a:t>	Bleeding risk increased in intracranial dissection, eg. vertebral artery dissection.</a:t>
            </a:r>
          </a:p>
        </p:txBody>
      </p:sp>
      <p:sp>
        <p:nvSpPr>
          <p:cNvPr id="44036" name="TextBox 8"/>
          <p:cNvSpPr txBox="1">
            <a:spLocks noChangeArrowheads="1"/>
          </p:cNvSpPr>
          <p:nvPr/>
        </p:nvSpPr>
        <p:spPr bwMode="auto">
          <a:xfrm>
            <a:off x="381000" y="5581650"/>
            <a:ext cx="7780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Engelter ST, et al. for the CADISP Study Group. Stroke 2007; 38: 2605-11.</a:t>
            </a:r>
          </a:p>
          <a:p>
            <a:pPr eaLnBrk="1" hangingPunct="1">
              <a:spcBef>
                <a:spcPct val="0"/>
              </a:spcBef>
              <a:buFontTx/>
              <a:buNone/>
            </a:pPr>
            <a:r>
              <a:rPr lang="hr-HR" altLang="en-US" sz="1800">
                <a:latin typeface="Arial" panose="020B0604020202020204" pitchFamily="34" charset="0"/>
              </a:rPr>
              <a:t>Adams HP Jr, et al. Stroke Council of the ASA. Stroke 2003; 34: 1056-83. </a:t>
            </a:r>
          </a:p>
          <a:p>
            <a:pPr eaLnBrk="1" hangingPunct="1">
              <a:spcBef>
                <a:spcPct val="0"/>
              </a:spcBef>
              <a:buFontTx/>
              <a:buNone/>
            </a:pPr>
            <a:r>
              <a:rPr lang="hr-HR" altLang="en-US" sz="1800">
                <a:latin typeface="Arial" panose="020B0604020202020204" pitchFamily="34" charset="0"/>
              </a:rPr>
              <a:t>Kaplan SS, et al. Stroke 1993; 1397-99.</a:t>
            </a:r>
          </a:p>
          <a:p>
            <a:pPr eaLnBrk="1" hangingPunct="1">
              <a:spcBef>
                <a:spcPct val="0"/>
              </a:spcBef>
              <a:buFontTx/>
              <a:buNone/>
            </a:pPr>
            <a:endParaRPr lang="hr-HR" altLang="en-US" sz="1800">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17"/>
    </mc:Choice>
    <mc:Fallback>
      <p:transition spd="slow" advTm="3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hr-HR" altLang="en-US" smtClean="0"/>
              <a:t>In favor of antiplatelets</a:t>
            </a:r>
          </a:p>
        </p:txBody>
      </p:sp>
      <p:sp>
        <p:nvSpPr>
          <p:cNvPr id="45059" name="Content Placeholder 2"/>
          <p:cNvSpPr>
            <a:spLocks noGrp="1"/>
          </p:cNvSpPr>
          <p:nvPr>
            <p:ph idx="1"/>
          </p:nvPr>
        </p:nvSpPr>
        <p:spPr>
          <a:xfrm>
            <a:off x="457200" y="1447800"/>
            <a:ext cx="8229600" cy="4525963"/>
          </a:xfrm>
        </p:spPr>
        <p:txBody>
          <a:bodyPr/>
          <a:lstStyle/>
          <a:p>
            <a:r>
              <a:rPr lang="hr-HR" altLang="en-US" smtClean="0"/>
              <a:t>Local compression syndromes without stroke/TIA</a:t>
            </a:r>
          </a:p>
          <a:p>
            <a:pPr lvl="1">
              <a:buFont typeface="Arial" panose="020B0604020202020204" pitchFamily="34" charset="0"/>
              <a:buNone/>
            </a:pPr>
            <a:r>
              <a:rPr lang="hr-HR" altLang="en-US" smtClean="0"/>
              <a:t>	Subadventitial dissection may have less risk for ischemic events</a:t>
            </a:r>
          </a:p>
          <a:p>
            <a:pPr lvl="1">
              <a:buFont typeface="Arial" panose="020B0604020202020204" pitchFamily="34" charset="0"/>
              <a:buNone/>
            </a:pPr>
            <a:r>
              <a:rPr lang="hr-HR" altLang="en-US" smtClean="0"/>
              <a:t>	Horner sy - more benign clinical course</a:t>
            </a:r>
          </a:p>
          <a:p>
            <a:r>
              <a:rPr lang="hr-HR" altLang="en-US" smtClean="0"/>
              <a:t>Concomitant diseases with increased bleeding risk (extra/intracranial)</a:t>
            </a:r>
          </a:p>
          <a:p>
            <a:r>
              <a:rPr lang="hr-HR" altLang="en-US" smtClean="0"/>
              <a:t>Insufficient intracranial collaterals</a:t>
            </a:r>
          </a:p>
          <a:p>
            <a:endParaRPr lang="hr-HR" altLang="en-US" smtClean="0"/>
          </a:p>
        </p:txBody>
      </p:sp>
      <p:sp>
        <p:nvSpPr>
          <p:cNvPr id="45060" name="TextBox 3"/>
          <p:cNvSpPr txBox="1">
            <a:spLocks noChangeArrowheads="1"/>
          </p:cNvSpPr>
          <p:nvPr/>
        </p:nvSpPr>
        <p:spPr bwMode="auto">
          <a:xfrm>
            <a:off x="533400" y="5581650"/>
            <a:ext cx="7780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Engelter ST, et al. for the CADISP Study Group. Stroke 2007; 38: 2605-11.</a:t>
            </a:r>
          </a:p>
          <a:p>
            <a:pPr eaLnBrk="1" hangingPunct="1">
              <a:spcBef>
                <a:spcPct val="0"/>
              </a:spcBef>
              <a:buFontTx/>
              <a:buNone/>
            </a:pPr>
            <a:r>
              <a:rPr lang="hr-HR" altLang="en-US" sz="1800">
                <a:latin typeface="Arial" panose="020B0604020202020204" pitchFamily="34" charset="0"/>
              </a:rPr>
              <a:t>Baumgartner RW, et al. Neurology 2001; 57: 827-32. </a:t>
            </a:r>
          </a:p>
          <a:p>
            <a:pPr eaLnBrk="1" hangingPunct="1">
              <a:spcBef>
                <a:spcPct val="0"/>
              </a:spcBef>
              <a:buFontTx/>
              <a:buNone/>
            </a:pPr>
            <a:r>
              <a:rPr lang="hr-HR" altLang="en-US" sz="1800">
                <a:latin typeface="Arial" panose="020B0604020202020204" pitchFamily="34" charset="0"/>
              </a:rPr>
              <a:t>Lyrer PA, et al. CADISP. </a:t>
            </a:r>
            <a:r>
              <a:rPr lang="en-US" altLang="en-US" sz="1800">
                <a:latin typeface="Arial" panose="020B0604020202020204" pitchFamily="34" charset="0"/>
              </a:rPr>
              <a:t>Neurology. 2014;</a:t>
            </a:r>
            <a:r>
              <a:rPr lang="hr-HR" altLang="en-US" sz="1800">
                <a:latin typeface="Arial" panose="020B0604020202020204" pitchFamily="34" charset="0"/>
              </a:rPr>
              <a:t> </a:t>
            </a:r>
            <a:r>
              <a:rPr lang="en-US" altLang="en-US" sz="1800">
                <a:latin typeface="Arial" panose="020B0604020202020204" pitchFamily="34" charset="0"/>
              </a:rPr>
              <a:t>82:1653­9</a:t>
            </a:r>
            <a:r>
              <a:rPr lang="hr-HR" altLang="en-US" sz="1800">
                <a:latin typeface="Arial" panose="020B0604020202020204" pitchFamily="34" charset="0"/>
              </a:rPr>
              <a:t>.</a:t>
            </a:r>
          </a:p>
          <a:p>
            <a:pPr eaLnBrk="1" hangingPunct="1">
              <a:spcBef>
                <a:spcPct val="0"/>
              </a:spcBef>
              <a:buFontTx/>
              <a:buNone/>
            </a:pPr>
            <a:r>
              <a:rPr lang="hr-HR" altLang="en-US" sz="1800">
                <a:latin typeface="Arial" panose="020B0604020202020204" pitchFamily="34" charset="0"/>
              </a:rPr>
              <a:t>Kalra R, et al. Stroke 1999; 30: 1218-22.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10"/>
    </mc:Choice>
    <mc:Fallback>
      <p:transition spd="slow" advTm="2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6400800" cy="1143000"/>
          </a:xfrm>
        </p:spPr>
        <p:txBody>
          <a:bodyPr/>
          <a:lstStyle/>
          <a:p>
            <a:r>
              <a:rPr lang="hr-HR" altLang="en-US" sz="3600" smtClean="0"/>
              <a:t>Spontaneous craniocervical artery dissection (sCAD)</a:t>
            </a:r>
          </a:p>
        </p:txBody>
      </p:sp>
      <p:sp>
        <p:nvSpPr>
          <p:cNvPr id="6147" name="Content Placeholder 2"/>
          <p:cNvSpPr>
            <a:spLocks noGrp="1"/>
          </p:cNvSpPr>
          <p:nvPr>
            <p:ph idx="1"/>
          </p:nvPr>
        </p:nvSpPr>
        <p:spPr>
          <a:xfrm>
            <a:off x="457200" y="1570038"/>
            <a:ext cx="8229600" cy="4525962"/>
          </a:xfrm>
        </p:spPr>
        <p:txBody>
          <a:bodyPr/>
          <a:lstStyle/>
          <a:p>
            <a:r>
              <a:rPr lang="hr-HR" altLang="en-US" sz="2800" smtClean="0"/>
              <a:t>C</a:t>
            </a:r>
            <a:r>
              <a:rPr lang="en-US" altLang="en-US" sz="2800" smtClean="0"/>
              <a:t>orrespond</a:t>
            </a:r>
            <a:r>
              <a:rPr lang="hr-HR" altLang="en-US" sz="2800" smtClean="0"/>
              <a:t>s</a:t>
            </a:r>
            <a:r>
              <a:rPr lang="en-US" altLang="en-US" sz="2800" smtClean="0"/>
              <a:t> to a hematoma in the</a:t>
            </a:r>
            <a:r>
              <a:rPr lang="hr-HR" altLang="en-US" sz="2800" smtClean="0"/>
              <a:t> </a:t>
            </a:r>
            <a:r>
              <a:rPr lang="en-US" altLang="en-US" sz="2800" smtClean="0"/>
              <a:t>wall </a:t>
            </a:r>
            <a:endParaRPr lang="hr-HR" altLang="en-US" sz="2800" smtClean="0"/>
          </a:p>
          <a:p>
            <a:pPr>
              <a:buFont typeface="Arial" panose="020B0604020202020204" pitchFamily="34" charset="0"/>
              <a:buNone/>
            </a:pPr>
            <a:r>
              <a:rPr lang="hr-HR" altLang="en-US" sz="2800" smtClean="0"/>
              <a:t>	</a:t>
            </a:r>
            <a:r>
              <a:rPr lang="en-US" altLang="en-US" sz="2800" smtClean="0"/>
              <a:t>of the internal carotid or vertebral artery</a:t>
            </a:r>
            <a:r>
              <a:rPr lang="hr-HR" altLang="en-US" sz="2800" smtClean="0"/>
              <a:t>.</a:t>
            </a:r>
          </a:p>
          <a:p>
            <a:r>
              <a:rPr lang="hr-HR" altLang="en-US" sz="2800" smtClean="0"/>
              <a:t>The most common single etiology of stroke.</a:t>
            </a:r>
          </a:p>
          <a:p>
            <a:r>
              <a:rPr lang="hr-HR" altLang="en-US" sz="2800" smtClean="0"/>
              <a:t>The diagnosis is challenging d</a:t>
            </a:r>
            <a:r>
              <a:rPr lang="en-US" altLang="en-US" sz="2800" smtClean="0"/>
              <a:t>ue to diverse clinical picture ranging from headache to ischemic stroke and subarachnoid hemorrhage (SAH). </a:t>
            </a:r>
            <a:endParaRPr lang="hr-HR" altLang="en-US" sz="2800" smtClean="0"/>
          </a:p>
          <a:p>
            <a:r>
              <a:rPr lang="hr-HR" altLang="en-US" sz="2800" smtClean="0"/>
              <a:t>T</a:t>
            </a:r>
            <a:r>
              <a:rPr lang="en-US" altLang="en-US" sz="2800" smtClean="0"/>
              <a:t>herapeutic options depend on the localization and extent of the dissection.</a:t>
            </a:r>
            <a:endParaRPr lang="hr-HR" altLang="en-US" sz="2800" smtClean="0"/>
          </a:p>
          <a:p>
            <a:endParaRPr lang="hr-HR" altLang="en-US" smtClean="0"/>
          </a:p>
        </p:txBody>
      </p:sp>
      <p:sp>
        <p:nvSpPr>
          <p:cNvPr id="6148" name="TextBox 3"/>
          <p:cNvSpPr txBox="1">
            <a:spLocks noChangeArrowheads="1"/>
          </p:cNvSpPr>
          <p:nvPr/>
        </p:nvSpPr>
        <p:spPr bwMode="auto">
          <a:xfrm>
            <a:off x="304800" y="5486400"/>
            <a:ext cx="9020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Debette S. Pathophysiology and risk factors of </a:t>
            </a:r>
            <a:r>
              <a:rPr lang="hr-HR" altLang="en-US" sz="1800">
                <a:latin typeface="Arial" panose="020B0604020202020204" pitchFamily="34" charset="0"/>
              </a:rPr>
              <a:t>CAD.</a:t>
            </a:r>
            <a:r>
              <a:rPr lang="en-US" altLang="en-US" sz="1800">
                <a:latin typeface="Arial" panose="020B0604020202020204" pitchFamily="34" charset="0"/>
              </a:rPr>
              <a:t> Curr Opin Neurol 2014; 27: 20-28.</a:t>
            </a:r>
            <a:endParaRPr lang="hr-HR"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Engelter ST, </a:t>
            </a:r>
            <a:r>
              <a:rPr lang="hr-HR" altLang="en-US" sz="1800">
                <a:latin typeface="Arial" panose="020B0604020202020204" pitchFamily="34" charset="0"/>
              </a:rPr>
              <a:t> et al.</a:t>
            </a:r>
            <a:r>
              <a:rPr lang="en-US" altLang="en-US" sz="1800">
                <a:latin typeface="Arial" panose="020B0604020202020204" pitchFamily="34" charset="0"/>
              </a:rPr>
              <a:t> for the C</a:t>
            </a:r>
            <a:r>
              <a:rPr lang="hr-HR" altLang="en-US" sz="1800">
                <a:latin typeface="Arial" panose="020B0604020202020204" pitchFamily="34" charset="0"/>
              </a:rPr>
              <a:t>ADISP</a:t>
            </a:r>
            <a:r>
              <a:rPr lang="en-US" altLang="en-US" sz="1800">
                <a:latin typeface="Arial" panose="020B0604020202020204" pitchFamily="34" charset="0"/>
              </a:rPr>
              <a:t>. Neurology 2013; 80: 1950-1957.</a:t>
            </a:r>
            <a:endParaRPr lang="hr-HR"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Metso TM, </a:t>
            </a:r>
            <a:r>
              <a:rPr lang="hr-HR" altLang="en-US" sz="1800">
                <a:latin typeface="Arial" panose="020B0604020202020204" pitchFamily="34" charset="0"/>
              </a:rPr>
              <a:t>et al.</a:t>
            </a:r>
            <a:r>
              <a:rPr lang="en-US" altLang="en-US" sz="1800">
                <a:latin typeface="Arial" panose="020B0604020202020204" pitchFamily="34" charset="0"/>
              </a:rPr>
              <a:t> for the C</a:t>
            </a:r>
            <a:r>
              <a:rPr lang="hr-HR" altLang="en-US" sz="1800">
                <a:latin typeface="Arial" panose="020B0604020202020204" pitchFamily="34" charset="0"/>
              </a:rPr>
              <a:t>ADISP</a:t>
            </a:r>
            <a:r>
              <a:rPr lang="en-US" altLang="en-US" sz="1800">
                <a:latin typeface="Arial" panose="020B0604020202020204" pitchFamily="34" charset="0"/>
              </a:rPr>
              <a:t>. Neurology 2012; 78: 1221-8.</a:t>
            </a:r>
            <a:endParaRPr lang="hr-HR"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Bejot Y, et al on behalf of the CADISP Group. Stroke 2014; 45: 37-41</a:t>
            </a:r>
            <a:r>
              <a:rPr lang="hr-HR" altLang="en-US" sz="1800">
                <a:latin typeface="Arial" panose="020B0604020202020204" pitchFamily="34" charset="0"/>
              </a:rPr>
              <a:t>.</a:t>
            </a:r>
          </a:p>
        </p:txBody>
      </p:sp>
      <p:pic>
        <p:nvPicPr>
          <p:cNvPr id="6149" name="Picture 5" descr="http://img.medscape.com/pi/emed/ckb/emergency_medicine/756148-756734-757906-17695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0"/>
            <a:ext cx="1600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100"/>
    </mc:Choice>
    <mc:Fallback>
      <p:transition spd="slow" advTm="30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71513" y="320675"/>
            <a:ext cx="5319712" cy="1431925"/>
          </a:xfrm>
        </p:spPr>
        <p:txBody>
          <a:bodyPr/>
          <a:lstStyle/>
          <a:p>
            <a:pPr eaLnBrk="1" hangingPunct="1"/>
            <a:r>
              <a:rPr lang="hr-HR" altLang="en-US" sz="3600" smtClean="0"/>
              <a:t>Neurosonology monitoring</a:t>
            </a:r>
          </a:p>
        </p:txBody>
      </p:sp>
      <p:sp>
        <p:nvSpPr>
          <p:cNvPr id="46083" name="Rectangle 3"/>
          <p:cNvSpPr>
            <a:spLocks noGrp="1" noChangeArrowheads="1"/>
          </p:cNvSpPr>
          <p:nvPr>
            <p:ph type="body" idx="1"/>
          </p:nvPr>
        </p:nvSpPr>
        <p:spPr>
          <a:xfrm>
            <a:off x="457200" y="1600200"/>
            <a:ext cx="5486400" cy="3081338"/>
          </a:xfrm>
        </p:spPr>
        <p:txBody>
          <a:bodyPr/>
          <a:lstStyle/>
          <a:p>
            <a:pPr eaLnBrk="1" hangingPunct="1">
              <a:lnSpc>
                <a:spcPct val="90000"/>
              </a:lnSpc>
            </a:pPr>
            <a:r>
              <a:rPr lang="hr-HR" altLang="en-US" smtClean="0"/>
              <a:t>The course of dissection</a:t>
            </a:r>
          </a:p>
          <a:p>
            <a:pPr eaLnBrk="1" hangingPunct="1">
              <a:lnSpc>
                <a:spcPct val="90000"/>
              </a:lnSpc>
            </a:pPr>
            <a:r>
              <a:rPr lang="hr-HR" altLang="en-US" smtClean="0"/>
              <a:t>Possibility of monitoring therapeutic effect </a:t>
            </a:r>
          </a:p>
          <a:p>
            <a:pPr eaLnBrk="1" hangingPunct="1">
              <a:lnSpc>
                <a:spcPct val="90000"/>
              </a:lnSpc>
            </a:pPr>
            <a:endParaRPr lang="hr-HR" altLang="en-US" smtClean="0"/>
          </a:p>
        </p:txBody>
      </p:sp>
      <p:sp>
        <p:nvSpPr>
          <p:cNvPr id="46084" name="Text Box 4"/>
          <p:cNvSpPr txBox="1">
            <a:spLocks noChangeArrowheads="1"/>
          </p:cNvSpPr>
          <p:nvPr/>
        </p:nvSpPr>
        <p:spPr bwMode="auto">
          <a:xfrm>
            <a:off x="669925" y="5629275"/>
            <a:ext cx="63166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Sturzenegger M et al. Stroke 1993; 24: 1910-21.</a:t>
            </a:r>
          </a:p>
          <a:p>
            <a:pPr eaLnBrk="1" hangingPunct="1">
              <a:spcBef>
                <a:spcPct val="0"/>
              </a:spcBef>
              <a:buFontTx/>
              <a:buNone/>
            </a:pPr>
            <a:r>
              <a:rPr lang="hr-HR" altLang="en-US" sz="1800">
                <a:latin typeface="Arial" panose="020B0604020202020204" pitchFamily="34" charset="0"/>
              </a:rPr>
              <a:t>Steinke W et al. Stroke 1994; 25: 998-1005.</a:t>
            </a:r>
          </a:p>
          <a:p>
            <a:pPr eaLnBrk="1" hangingPunct="1">
              <a:spcBef>
                <a:spcPct val="0"/>
              </a:spcBef>
              <a:buFontTx/>
              <a:buNone/>
            </a:pPr>
            <a:r>
              <a:rPr lang="hr-HR" altLang="en-US" sz="1800">
                <a:latin typeface="Arial" panose="020B0604020202020204" pitchFamily="34" charset="0"/>
              </a:rPr>
              <a:t>Lovrenčić-Huzjan A et al. Acta clin Croat 2002; 41: 307-312.</a:t>
            </a:r>
          </a:p>
        </p:txBody>
      </p:sp>
      <p:pic>
        <p:nvPicPr>
          <p:cNvPr id="46085" name="Picture 5" descr="art-smj93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213" y="838200"/>
            <a:ext cx="30575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5940425" y="836613"/>
            <a:ext cx="3024188" cy="2159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46087" name="Text Box 7"/>
          <p:cNvSpPr txBox="1">
            <a:spLocks noChangeArrowheads="1"/>
          </p:cNvSpPr>
          <p:nvPr/>
        </p:nvSpPr>
        <p:spPr bwMode="auto">
          <a:xfrm>
            <a:off x="4876800" y="4038600"/>
            <a:ext cx="3663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2400">
                <a:latin typeface="Arial" panose="020B0604020202020204" pitchFamily="34" charset="0"/>
              </a:rPr>
              <a:t>Limitation - C2 segment </a:t>
            </a:r>
          </a:p>
          <a:p>
            <a:pPr eaLnBrk="1" hangingPunct="1">
              <a:spcBef>
                <a:spcPct val="0"/>
              </a:spcBef>
              <a:buFontTx/>
              <a:buNone/>
            </a:pPr>
            <a:r>
              <a:rPr lang="hr-HR" altLang="en-US" sz="2400">
                <a:latin typeface="Arial" panose="020B0604020202020204" pitchFamily="34" charset="0"/>
              </a:rPr>
              <a:t>or intracranial localization</a:t>
            </a:r>
          </a:p>
        </p:txBody>
      </p:sp>
      <p:pic>
        <p:nvPicPr>
          <p:cNvPr id="46088" name="Picture 7" descr="embolije 13.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5663" y="4267200"/>
            <a:ext cx="34655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479"/>
    </mc:Choice>
    <mc:Fallback>
      <p:transition spd="slow" advTm="13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hr-HR" altLang="en-US" smtClean="0"/>
              <a:t>Daily neurosonological monitoring </a:t>
            </a:r>
            <a:endParaRPr lang="hr-HR" altLang="en-US" smtClean="0">
              <a:solidFill>
                <a:srgbClr val="FF0000"/>
              </a:solidFill>
            </a:endParaRPr>
          </a:p>
        </p:txBody>
      </p:sp>
      <p:sp>
        <p:nvSpPr>
          <p:cNvPr id="47107" name="Content Placeholder 2"/>
          <p:cNvSpPr>
            <a:spLocks noGrp="1"/>
          </p:cNvSpPr>
          <p:nvPr>
            <p:ph idx="1"/>
          </p:nvPr>
        </p:nvSpPr>
        <p:spPr>
          <a:xfrm>
            <a:off x="457200" y="1493838"/>
            <a:ext cx="8458200" cy="4525962"/>
          </a:xfrm>
        </p:spPr>
        <p:txBody>
          <a:bodyPr/>
          <a:lstStyle/>
          <a:p>
            <a:r>
              <a:rPr lang="hr-HR" altLang="en-US" sz="2800" smtClean="0"/>
              <a:t>In 20/76 pts (26.3%) a new dissection (confirmed by MRI) in one or more previously unaffected cervical vessels: </a:t>
            </a:r>
          </a:p>
          <a:p>
            <a:pPr lvl="1"/>
            <a:r>
              <a:rPr lang="hr-HR" altLang="en-US" sz="2400" smtClean="0"/>
              <a:t>a comparable rate for men (41%) and woman (43%, p=0.84) </a:t>
            </a:r>
          </a:p>
          <a:p>
            <a:pPr lvl="1"/>
            <a:r>
              <a:rPr lang="hr-HR" altLang="en-US" sz="2400" smtClean="0"/>
              <a:t>for ICAs (55%) and VAs (45%, p=0.75).</a:t>
            </a:r>
          </a:p>
          <a:p>
            <a:r>
              <a:rPr lang="hr-HR" altLang="en-US" sz="2800" smtClean="0"/>
              <a:t>Most of early recurrences were oligosymptomatic (headache or neck pain) or asymptomatic.</a:t>
            </a:r>
          </a:p>
        </p:txBody>
      </p:sp>
      <p:sp>
        <p:nvSpPr>
          <p:cNvPr id="47108" name="TextBox 4"/>
          <p:cNvSpPr txBox="1">
            <a:spLocks noChangeArrowheads="1"/>
          </p:cNvSpPr>
          <p:nvPr/>
        </p:nvSpPr>
        <p:spPr bwMode="auto">
          <a:xfrm>
            <a:off x="609600" y="6248400"/>
            <a:ext cx="5237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Baracchini C, et al. </a:t>
            </a:r>
            <a:r>
              <a:rPr lang="en-US" altLang="en-US" sz="1800">
                <a:latin typeface="Arial" panose="020B0604020202020204" pitchFamily="34" charset="0"/>
              </a:rPr>
              <a:t>Neurology 2010; 75: 1864-70</a:t>
            </a:r>
            <a:r>
              <a:rPr lang="hr-HR" altLang="en-US" sz="1800">
                <a:latin typeface="Arial" panose="020B0604020202020204" pitchFamily="34" charset="0"/>
              </a:rPr>
              <a:t>.</a:t>
            </a:r>
          </a:p>
          <a:p>
            <a:pPr eaLnBrk="1" hangingPunct="1">
              <a:spcBef>
                <a:spcPct val="0"/>
              </a:spcBef>
              <a:buFontTx/>
              <a:buNone/>
            </a:pPr>
            <a:endParaRPr lang="hr-HR" altLang="en-US" sz="1800">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796"/>
    </mc:Choice>
    <mc:Fallback>
      <p:transition spd="slow" advTm="20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17500" y="52388"/>
            <a:ext cx="8637588" cy="1431925"/>
          </a:xfrm>
        </p:spPr>
        <p:txBody>
          <a:bodyPr/>
          <a:lstStyle/>
          <a:p>
            <a:pPr eaLnBrk="1" hangingPunct="1"/>
            <a:r>
              <a:rPr lang="hr-HR" altLang="en-US" smtClean="0"/>
              <a:t>Monitoring the embolic signals in correlation with clinical findings</a:t>
            </a:r>
          </a:p>
        </p:txBody>
      </p:sp>
      <p:sp>
        <p:nvSpPr>
          <p:cNvPr id="48131" name="Rectangle 3"/>
          <p:cNvSpPr>
            <a:spLocks noGrp="1" noChangeArrowheads="1"/>
          </p:cNvSpPr>
          <p:nvPr>
            <p:ph type="body" idx="1"/>
          </p:nvPr>
        </p:nvSpPr>
        <p:spPr>
          <a:xfrm>
            <a:off x="457200" y="1744663"/>
            <a:ext cx="5164138" cy="2600325"/>
          </a:xfrm>
        </p:spPr>
        <p:txBody>
          <a:bodyPr/>
          <a:lstStyle/>
          <a:p>
            <a:pPr eaLnBrk="1" hangingPunct="1"/>
            <a:r>
              <a:rPr lang="en-US" altLang="en-US" sz="2800" smtClean="0"/>
              <a:t>MES regression with anticoagulant therapy, clinical amelioration</a:t>
            </a:r>
            <a:r>
              <a:rPr lang="hr-HR" altLang="en-US" sz="2800" smtClean="0"/>
              <a:t>.</a:t>
            </a:r>
            <a:endParaRPr lang="en-US" altLang="en-US" sz="2800" smtClean="0"/>
          </a:p>
          <a:p>
            <a:pPr eaLnBrk="1" hangingPunct="1"/>
            <a:r>
              <a:rPr lang="en-US" altLang="en-US" sz="2800" smtClean="0"/>
              <a:t>Worsening of clinical findings with persistent or increased MES</a:t>
            </a:r>
            <a:r>
              <a:rPr lang="hr-HR" altLang="en-US" sz="2800" smtClean="0"/>
              <a:t>.</a:t>
            </a:r>
            <a:endParaRPr lang="en-US" altLang="en-US" sz="2800" smtClean="0"/>
          </a:p>
        </p:txBody>
      </p:sp>
      <p:sp>
        <p:nvSpPr>
          <p:cNvPr id="48132" name="Text Box 4"/>
          <p:cNvSpPr txBox="1">
            <a:spLocks noChangeArrowheads="1"/>
          </p:cNvSpPr>
          <p:nvPr/>
        </p:nvSpPr>
        <p:spPr bwMode="auto">
          <a:xfrm>
            <a:off x="539750" y="5324475"/>
            <a:ext cx="8245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Lovrenčić-Huzjan A et al. </a:t>
            </a:r>
            <a:r>
              <a:rPr lang="en-GB" altLang="en-US" sz="1800">
                <a:latin typeface="Arial" panose="020B0604020202020204" pitchFamily="34" charset="0"/>
                <a:cs typeface="Times New Roman" panose="02020603050405020304" pitchFamily="18" charset="0"/>
              </a:rPr>
              <a:t>Acta clin Croat 2002; 42: 201-205.</a:t>
            </a:r>
            <a:r>
              <a:rPr lang="hr-HR" altLang="en-US" sz="1800">
                <a:latin typeface="Arial" panose="020B0604020202020204" pitchFamily="34" charset="0"/>
              </a:rPr>
              <a:t> </a:t>
            </a:r>
          </a:p>
          <a:p>
            <a:pPr eaLnBrk="1" hangingPunct="1">
              <a:spcBef>
                <a:spcPct val="0"/>
              </a:spcBef>
              <a:buFontTx/>
              <a:buNone/>
            </a:pPr>
            <a:r>
              <a:rPr lang="en-US" altLang="en-US" sz="1800">
                <a:latin typeface="Arial" panose="020B0604020202020204" pitchFamily="34" charset="0"/>
              </a:rPr>
              <a:t>Molina CA</a:t>
            </a:r>
            <a:r>
              <a:rPr lang="hr-HR" altLang="en-US" sz="1800">
                <a:latin typeface="Arial" panose="020B0604020202020204" pitchFamily="34" charset="0"/>
              </a:rPr>
              <a:t> et al.</a:t>
            </a:r>
            <a:r>
              <a:rPr lang="en-AU" altLang="en-US" sz="1800">
                <a:latin typeface="Arial" panose="020B0604020202020204" pitchFamily="34" charset="0"/>
              </a:rPr>
              <a:t> Neurology </a:t>
            </a:r>
            <a:r>
              <a:rPr lang="en-US" altLang="en-US" sz="1800">
                <a:latin typeface="Arial" panose="020B0604020202020204" pitchFamily="34" charset="0"/>
              </a:rPr>
              <a:t>2000; </a:t>
            </a:r>
            <a:r>
              <a:rPr lang="en-AU" altLang="en-US" sz="1800">
                <a:latin typeface="Arial" panose="020B0604020202020204" pitchFamily="34" charset="0"/>
              </a:rPr>
              <a:t>55: 1738-1741.</a:t>
            </a:r>
            <a:endParaRPr lang="hr-HR" altLang="en-US" sz="1800">
              <a:latin typeface="Arial" panose="020B0604020202020204" pitchFamily="34" charset="0"/>
            </a:endParaRPr>
          </a:p>
          <a:p>
            <a:pPr eaLnBrk="1" hangingPunct="1">
              <a:spcBef>
                <a:spcPct val="0"/>
              </a:spcBef>
              <a:buFontTx/>
              <a:buNone/>
            </a:pPr>
            <a:r>
              <a:rPr lang="en-GB" altLang="en-US" sz="1800">
                <a:latin typeface="Arial" panose="020B0604020202020204" pitchFamily="34" charset="0"/>
                <a:cs typeface="Times New Roman" panose="02020603050405020304" pitchFamily="18" charset="0"/>
              </a:rPr>
              <a:t>Koennecke HC</a:t>
            </a:r>
            <a:r>
              <a:rPr lang="hr-HR" altLang="en-US" sz="1800">
                <a:latin typeface="Arial" panose="020B0604020202020204" pitchFamily="34" charset="0"/>
              </a:rPr>
              <a:t> et al.</a:t>
            </a:r>
            <a:r>
              <a:rPr lang="en-GB" altLang="en-US" sz="1800">
                <a:latin typeface="Arial" panose="020B0604020202020204" pitchFamily="34" charset="0"/>
                <a:cs typeface="Times New Roman" panose="02020603050405020304" pitchFamily="18" charset="0"/>
              </a:rPr>
              <a:t> J Neuroimag 1997; 7: 217-220.</a:t>
            </a:r>
            <a:r>
              <a:rPr lang="hr-HR" altLang="en-US" sz="1800">
                <a:latin typeface="Arial" panose="020B0604020202020204" pitchFamily="34" charset="0"/>
              </a:rPr>
              <a:t> </a:t>
            </a:r>
          </a:p>
        </p:txBody>
      </p:sp>
      <p:graphicFrame>
        <p:nvGraphicFramePr>
          <p:cNvPr id="48133" name="Object 5"/>
          <p:cNvGraphicFramePr>
            <a:graphicFrameLocks noChangeAspect="1"/>
          </p:cNvGraphicFramePr>
          <p:nvPr/>
        </p:nvGraphicFramePr>
        <p:xfrm>
          <a:off x="5768975" y="1793875"/>
          <a:ext cx="3195638" cy="2397125"/>
        </p:xfrm>
        <a:graphic>
          <a:graphicData uri="http://schemas.openxmlformats.org/presentationml/2006/ole">
            <mc:AlternateContent xmlns:mc="http://schemas.openxmlformats.org/markup-compatibility/2006">
              <mc:Choice xmlns:v="urn:schemas-microsoft-com:vml" Requires="v">
                <p:oleObj spid="_x0000_s48134" name="Fotografija Photo Editora" r:id="rId5" imgW="6095238" imgH="4571429" progId="MSPhotoEd.3">
                  <p:embed/>
                </p:oleObj>
              </mc:Choice>
              <mc:Fallback>
                <p:oleObj name="Fotografija Photo Editora" r:id="rId5" imgW="6095238" imgH="4571429"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8975" y="1793875"/>
                        <a:ext cx="3195638"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005"/>
    </mc:Choice>
    <mc:Fallback>
      <p:transition spd="slow" advTm="2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hr-HR" altLang="en-US" smtClean="0"/>
              <a:t>Duration of therapy</a:t>
            </a:r>
          </a:p>
        </p:txBody>
      </p:sp>
      <p:sp>
        <p:nvSpPr>
          <p:cNvPr id="49155" name="Content Placeholder 2"/>
          <p:cNvSpPr>
            <a:spLocks noGrp="1"/>
          </p:cNvSpPr>
          <p:nvPr>
            <p:ph idx="1"/>
          </p:nvPr>
        </p:nvSpPr>
        <p:spPr/>
        <p:txBody>
          <a:bodyPr/>
          <a:lstStyle/>
          <a:p>
            <a:r>
              <a:rPr lang="hr-HR" altLang="en-US" sz="2800" smtClean="0"/>
              <a:t>U</a:t>
            </a:r>
            <a:r>
              <a:rPr lang="en-US" altLang="en-US" sz="2800" smtClean="0"/>
              <a:t>nknown, guided on the previous reports of the recurrence rate and outcomes </a:t>
            </a:r>
            <a:endParaRPr lang="hr-HR" altLang="en-US" sz="2800" smtClean="0"/>
          </a:p>
          <a:p>
            <a:r>
              <a:rPr lang="en-US" altLang="en-US" sz="2800" smtClean="0"/>
              <a:t>Anticoagulants </a:t>
            </a:r>
            <a:r>
              <a:rPr lang="hr-HR" altLang="en-US" sz="2800" smtClean="0"/>
              <a:t>-</a:t>
            </a:r>
            <a:r>
              <a:rPr lang="en-US" altLang="en-US" sz="2800" smtClean="0"/>
              <a:t> usually maintained up to 6 months</a:t>
            </a:r>
            <a:endParaRPr lang="hr-HR" altLang="en-US" sz="2800" smtClean="0"/>
          </a:p>
          <a:p>
            <a:r>
              <a:rPr lang="hr-HR" altLang="en-US" sz="2800" smtClean="0"/>
              <a:t>L</a:t>
            </a:r>
            <a:r>
              <a:rPr lang="en-US" altLang="en-US" sz="2800" smtClean="0"/>
              <a:t>ong term prevention of cerebral ischemia with antiplatelets </a:t>
            </a:r>
            <a:endParaRPr lang="hr-HR" altLang="en-US" sz="2800" smtClean="0"/>
          </a:p>
          <a:p>
            <a:pPr lvl="1"/>
            <a:r>
              <a:rPr lang="en-US" altLang="en-US" sz="2400" smtClean="0"/>
              <a:t>empirical arguments in cases of residual stenosis, occlusion or aneurysm</a:t>
            </a:r>
            <a:endParaRPr lang="hr-HR" altLang="en-US" sz="2400" smtClean="0"/>
          </a:p>
          <a:p>
            <a:pPr lvl="1"/>
            <a:r>
              <a:rPr lang="en-US" altLang="en-US" sz="2400" smtClean="0"/>
              <a:t>it was not proved that these patients have an increased risk of recurrence of ischemic events. </a:t>
            </a:r>
            <a:endParaRPr lang="hr-HR" altLang="en-US" sz="2400" smtClean="0"/>
          </a:p>
          <a:p>
            <a:r>
              <a:rPr lang="hr-HR" altLang="en-US" sz="2800" smtClean="0"/>
              <a:t>Neurosonology enables monitoring.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725"/>
    </mc:Choice>
    <mc:Fallback>
      <p:transition spd="slow" advTm="3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en-US" smtClean="0"/>
              <a:t>Fibromuscular dysplasia (FMD)</a:t>
            </a:r>
          </a:p>
        </p:txBody>
      </p:sp>
      <p:sp>
        <p:nvSpPr>
          <p:cNvPr id="50179" name="Content Placeholder 2"/>
          <p:cNvSpPr>
            <a:spLocks noGrp="1"/>
          </p:cNvSpPr>
          <p:nvPr>
            <p:ph idx="1"/>
          </p:nvPr>
        </p:nvSpPr>
        <p:spPr/>
        <p:txBody>
          <a:bodyPr/>
          <a:lstStyle/>
          <a:p>
            <a:pPr eaLnBrk="1" hangingPunct="1"/>
            <a:r>
              <a:rPr lang="hr-HR" altLang="en-US" smtClean="0"/>
              <a:t>N</a:t>
            </a:r>
            <a:r>
              <a:rPr lang="en-US" altLang="en-US" smtClean="0"/>
              <a:t>on</a:t>
            </a:r>
            <a:r>
              <a:rPr lang="hr-HR" altLang="en-US" smtClean="0"/>
              <a:t>-</a:t>
            </a:r>
            <a:r>
              <a:rPr lang="en-US" altLang="en-US" smtClean="0"/>
              <a:t>atherosclerotic, non</a:t>
            </a:r>
            <a:r>
              <a:rPr lang="hr-HR" altLang="en-US" smtClean="0"/>
              <a:t>-</a:t>
            </a:r>
            <a:r>
              <a:rPr lang="en-US" altLang="en-US" smtClean="0"/>
              <a:t>inflammatory underdiagnosed vascular disease</a:t>
            </a:r>
            <a:r>
              <a:rPr lang="hr-HR" altLang="en-US" smtClean="0"/>
              <a:t>.</a:t>
            </a:r>
          </a:p>
          <a:p>
            <a:pPr eaLnBrk="1" hangingPunct="1"/>
            <a:r>
              <a:rPr lang="hr-HR" altLang="en-US" smtClean="0"/>
              <a:t>Affects medium sized muscular arteries, mostly renal, carotid and vertebral arteries.</a:t>
            </a:r>
          </a:p>
          <a:p>
            <a:pPr eaLnBrk="1" hangingPunct="1"/>
            <a:r>
              <a:rPr lang="hr-HR" altLang="en-US" smtClean="0"/>
              <a:t>It </a:t>
            </a:r>
            <a:r>
              <a:rPr lang="en-US" altLang="en-US" smtClean="0"/>
              <a:t>may result in arterial stenosis, occlusion, aneurysm, or dissection.</a:t>
            </a:r>
            <a:endParaRPr lang="hr-HR" altLang="en-US" smtClean="0"/>
          </a:p>
          <a:p>
            <a:pPr eaLnBrk="1" hangingPunct="1"/>
            <a:r>
              <a:rPr lang="en-US" altLang="en-US" smtClean="0"/>
              <a:t>The prevalence in the general population </a:t>
            </a:r>
            <a:r>
              <a:rPr lang="hr-HR" altLang="en-US" smtClean="0"/>
              <a:t>is </a:t>
            </a:r>
            <a:r>
              <a:rPr lang="en-US" altLang="en-US" smtClean="0"/>
              <a:t>not known</a:t>
            </a:r>
            <a:r>
              <a:rPr lang="hr-HR" altLang="en-US" smtClean="0"/>
              <a:t>.</a:t>
            </a:r>
          </a:p>
          <a:p>
            <a:pPr eaLnBrk="1" hangingPunct="1"/>
            <a:r>
              <a:rPr lang="hr-HR" altLang="en-US" smtClean="0"/>
              <a:t>Females/males: 9/1</a:t>
            </a:r>
            <a:r>
              <a:rPr lang="en-US" altLang="en-US" smtClean="0"/>
              <a:t>.</a:t>
            </a:r>
            <a:endParaRPr lang="hr-HR"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243"/>
    </mc:Choice>
    <mc:Fallback>
      <p:transition spd="slow" advTm="2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hr-HR" altLang="en-US" smtClean="0"/>
              <a:t>C</a:t>
            </a:r>
            <a:r>
              <a:rPr lang="en-US" altLang="en-US" smtClean="0"/>
              <a:t>linical manifestations of FMD</a:t>
            </a:r>
          </a:p>
        </p:txBody>
      </p:sp>
      <p:sp>
        <p:nvSpPr>
          <p:cNvPr id="51203" name="Content Placeholder 2"/>
          <p:cNvSpPr>
            <a:spLocks noGrp="1"/>
          </p:cNvSpPr>
          <p:nvPr>
            <p:ph idx="1"/>
          </p:nvPr>
        </p:nvSpPr>
        <p:spPr>
          <a:xfrm>
            <a:off x="457200" y="1600200"/>
            <a:ext cx="8229600" cy="3484563"/>
          </a:xfrm>
        </p:spPr>
        <p:txBody>
          <a:bodyPr/>
          <a:lstStyle/>
          <a:p>
            <a:pPr eaLnBrk="1" hangingPunct="1"/>
            <a:r>
              <a:rPr lang="hr-HR" altLang="en-US" smtClean="0"/>
              <a:t>D</a:t>
            </a:r>
            <a:r>
              <a:rPr lang="en-US" altLang="en-US" smtClean="0"/>
              <a:t>etermined by the vessels that are involved. </a:t>
            </a:r>
            <a:endParaRPr lang="hr-HR" altLang="en-US" smtClean="0"/>
          </a:p>
          <a:p>
            <a:pPr lvl="1" eaLnBrk="1" hangingPunct="1"/>
            <a:r>
              <a:rPr lang="hr-HR" altLang="en-US" smtClean="0"/>
              <a:t>R</a:t>
            </a:r>
            <a:r>
              <a:rPr lang="en-US" altLang="en-US" smtClean="0"/>
              <a:t>enal artery</a:t>
            </a:r>
            <a:r>
              <a:rPr lang="hr-HR" altLang="en-US" smtClean="0"/>
              <a:t>: </a:t>
            </a:r>
            <a:r>
              <a:rPr lang="en-US" altLang="en-US" smtClean="0"/>
              <a:t>hypertension</a:t>
            </a:r>
            <a:endParaRPr lang="hr-HR" altLang="en-US" smtClean="0"/>
          </a:p>
          <a:p>
            <a:pPr lvl="1" eaLnBrk="1" hangingPunct="1"/>
            <a:r>
              <a:rPr lang="hr-HR" altLang="en-US" smtClean="0"/>
              <a:t>Carotid</a:t>
            </a:r>
            <a:r>
              <a:rPr lang="en-US" altLang="en-US" smtClean="0"/>
              <a:t> or vertebral artery</a:t>
            </a:r>
            <a:r>
              <a:rPr lang="hr-HR" altLang="en-US" smtClean="0"/>
              <a:t>:</a:t>
            </a:r>
            <a:r>
              <a:rPr lang="en-US" altLang="en-US" smtClean="0"/>
              <a:t> </a:t>
            </a:r>
            <a:r>
              <a:rPr lang="hr-HR" altLang="en-US" smtClean="0"/>
              <a:t>headache, </a:t>
            </a:r>
            <a:r>
              <a:rPr lang="en-US" altLang="en-US" smtClean="0"/>
              <a:t>dizziness, pulsatile tinnitus, transient ischemic attack (TIA), or stroke. </a:t>
            </a:r>
            <a:endParaRPr lang="hr-HR" altLang="en-US" smtClean="0"/>
          </a:p>
          <a:p>
            <a:pPr eaLnBrk="1" hangingPunct="1"/>
            <a:r>
              <a:rPr lang="hr-HR" altLang="en-US" smtClean="0"/>
              <a:t>D</a:t>
            </a:r>
            <a:r>
              <a:rPr lang="en-US" altLang="en-US" smtClean="0"/>
              <a:t>elay from the time of the first symptom or sign to diagnosis of FMD</a:t>
            </a:r>
            <a:r>
              <a:rPr lang="hr-HR" altLang="en-US" smtClean="0"/>
              <a:t>:</a:t>
            </a:r>
            <a:r>
              <a:rPr lang="en-US" altLang="en-US" smtClean="0"/>
              <a:t> 4</a:t>
            </a:r>
            <a:r>
              <a:rPr lang="hr-HR" altLang="en-US" smtClean="0"/>
              <a:t>-</a:t>
            </a:r>
            <a:r>
              <a:rPr lang="en-US" altLang="en-US" smtClean="0"/>
              <a:t>9</a:t>
            </a:r>
            <a:r>
              <a:rPr lang="hr-HR" altLang="en-US" smtClean="0"/>
              <a:t> years.</a:t>
            </a:r>
            <a:endParaRPr lang="en-US" altLang="en-US" smtClean="0"/>
          </a:p>
        </p:txBody>
      </p:sp>
      <p:sp>
        <p:nvSpPr>
          <p:cNvPr id="51204" name="TextBox 1"/>
          <p:cNvSpPr txBox="1">
            <a:spLocks noChangeArrowheads="1"/>
          </p:cNvSpPr>
          <p:nvPr/>
        </p:nvSpPr>
        <p:spPr bwMode="auto">
          <a:xfrm>
            <a:off x="395288" y="5446713"/>
            <a:ext cx="84248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Olin JW, </a:t>
            </a:r>
            <a:r>
              <a:rPr lang="hr-HR" altLang="en-US" sz="1800"/>
              <a:t>et al</a:t>
            </a:r>
            <a:r>
              <a:rPr lang="en-US" altLang="en-US" sz="1800"/>
              <a:t>. The United States Registry for Fibromuscular Dysplasia: results in the first 447 patients. Circulation. 2012;125:3182–3190</a:t>
            </a:r>
            <a:r>
              <a:rPr lang="hr-HR" altLang="en-US" sz="1800"/>
              <a:t>.</a:t>
            </a:r>
            <a:endParaRPr lang="en-US" altLang="en-US" sz="1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448"/>
    </mc:Choice>
    <mc:Fallback>
      <p:transition spd="slow" advTm="33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Clinical signs/symptoms of cerebrovascular FMD</a:t>
            </a:r>
          </a:p>
        </p:txBody>
      </p:sp>
      <p:sp>
        <p:nvSpPr>
          <p:cNvPr id="52227" name="Content Placeholder 2"/>
          <p:cNvSpPr>
            <a:spLocks noGrp="1"/>
          </p:cNvSpPr>
          <p:nvPr>
            <p:ph idx="1"/>
          </p:nvPr>
        </p:nvSpPr>
        <p:spPr/>
        <p:txBody>
          <a:bodyPr/>
          <a:lstStyle/>
          <a:p>
            <a:r>
              <a:rPr lang="en-US" altLang="en-US" sz="2400" smtClean="0"/>
              <a:t>Cardinal symptom or sign </a:t>
            </a:r>
            <a:endParaRPr lang="hr-HR" altLang="en-US" sz="2400" smtClean="0"/>
          </a:p>
          <a:p>
            <a:pPr lvl="1"/>
            <a:r>
              <a:rPr lang="en-US" altLang="en-US" sz="2000" smtClean="0"/>
              <a:t>Severe and/or chronic migraine headaches</a:t>
            </a:r>
            <a:r>
              <a:rPr lang="hr-HR" altLang="en-US" sz="2000" smtClean="0"/>
              <a:t> (&gt;</a:t>
            </a:r>
            <a:r>
              <a:rPr lang="en-US" altLang="en-US" sz="2000" smtClean="0"/>
              <a:t>15 days/month for &gt; 3 months, w</a:t>
            </a:r>
            <a:r>
              <a:rPr lang="hr-HR" altLang="en-US" sz="2000" smtClean="0"/>
              <a:t>ith migraine features </a:t>
            </a:r>
            <a:r>
              <a:rPr lang="en-US" altLang="en-US" sz="2000" smtClean="0"/>
              <a:t>at least 8 days/month</a:t>
            </a:r>
            <a:r>
              <a:rPr lang="hr-HR" altLang="en-US" sz="2000" smtClean="0"/>
              <a:t>)</a:t>
            </a:r>
            <a:r>
              <a:rPr lang="en-US" altLang="en-US" sz="2000" smtClean="0"/>
              <a:t>, especially in the presence of other suggestive symptoms or signs</a:t>
            </a:r>
            <a:r>
              <a:rPr lang="hr-HR" altLang="en-US" sz="2000" smtClean="0"/>
              <a:t> </a:t>
            </a:r>
            <a:r>
              <a:rPr lang="en-US" altLang="en-US" sz="2000" smtClean="0"/>
              <a:t> </a:t>
            </a:r>
            <a:endParaRPr lang="hr-HR" altLang="en-US" sz="2000" smtClean="0"/>
          </a:p>
          <a:p>
            <a:pPr lvl="1"/>
            <a:r>
              <a:rPr lang="en-US" altLang="en-US" sz="2000" smtClean="0"/>
              <a:t>Pulsatile tinnitus</a:t>
            </a:r>
            <a:endParaRPr lang="hr-HR" altLang="en-US" sz="2000" smtClean="0"/>
          </a:p>
          <a:p>
            <a:pPr lvl="1"/>
            <a:r>
              <a:rPr lang="en-US" altLang="en-US" sz="2000" smtClean="0"/>
              <a:t>Cervical bruit on exam </a:t>
            </a:r>
            <a:endParaRPr lang="hr-HR" altLang="en-US" sz="2000" smtClean="0"/>
          </a:p>
          <a:p>
            <a:pPr lvl="1"/>
            <a:r>
              <a:rPr lang="en-US" altLang="en-US" sz="2000" smtClean="0"/>
              <a:t>Stroke, TIA, or amaurosis fugax </a:t>
            </a:r>
            <a:endParaRPr lang="hr-HR" altLang="en-US" sz="2000" smtClean="0"/>
          </a:p>
          <a:p>
            <a:pPr lvl="1"/>
            <a:r>
              <a:rPr lang="en-US" altLang="en-US" sz="2000" smtClean="0"/>
              <a:t>Unilateral head/neck pain or focal neurologic findings (e.g. partial Horner’s syndrome with ipsilateral ptosis and miosis) suggestive of a cervical artery dissection </a:t>
            </a:r>
            <a:endParaRPr lang="hr-HR" altLang="en-US" sz="2000" smtClean="0"/>
          </a:p>
          <a:p>
            <a:r>
              <a:rPr lang="en-US" altLang="en-US" sz="2400" smtClean="0"/>
              <a:t>Possible symptom </a:t>
            </a:r>
            <a:endParaRPr lang="hr-HR" altLang="en-US" sz="2400" smtClean="0"/>
          </a:p>
          <a:p>
            <a:pPr lvl="1"/>
            <a:r>
              <a:rPr lang="en-US" altLang="en-US" sz="2000" smtClean="0"/>
              <a:t>Headaches (not chronic migraine or not migraine-type) </a:t>
            </a:r>
            <a:endParaRPr lang="hr-HR" altLang="en-US" sz="2000" smtClean="0"/>
          </a:p>
          <a:p>
            <a:pPr lvl="1"/>
            <a:r>
              <a:rPr lang="en-US" altLang="en-US" sz="2000" smtClean="0"/>
              <a:t>Tinnitus (not pulsatile) </a:t>
            </a:r>
            <a:endParaRPr lang="hr-HR" altLang="en-US" sz="2000" smtClean="0"/>
          </a:p>
          <a:p>
            <a:pPr lvl="1"/>
            <a:r>
              <a:rPr lang="en-US" altLang="en-US" sz="2000" smtClean="0"/>
              <a:t>Dizziness/light-headedness</a:t>
            </a:r>
          </a:p>
          <a:p>
            <a:endParaRPr lang="en-US" altLang="en-US" sz="2400" smtClean="0"/>
          </a:p>
        </p:txBody>
      </p:sp>
      <p:sp>
        <p:nvSpPr>
          <p:cNvPr id="52228" name="TextBox 4"/>
          <p:cNvSpPr txBox="1">
            <a:spLocks noChangeArrowheads="1"/>
          </p:cNvSpPr>
          <p:nvPr/>
        </p:nvSpPr>
        <p:spPr bwMode="auto">
          <a:xfrm>
            <a:off x="5022850" y="6021388"/>
            <a:ext cx="4013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r-HR" altLang="en-US" sz="1800"/>
              <a:t>First consensus on FMD. </a:t>
            </a:r>
          </a:p>
          <a:p>
            <a:pPr>
              <a:spcBef>
                <a:spcPct val="0"/>
              </a:spcBef>
              <a:buFontTx/>
              <a:buNone/>
            </a:pPr>
            <a:r>
              <a:rPr lang="es-ES" altLang="en-US" sz="1800"/>
              <a:t>Vascular Medicine 2019</a:t>
            </a:r>
            <a:r>
              <a:rPr lang="hr-HR" altLang="en-US" sz="1800"/>
              <a:t>;</a:t>
            </a:r>
            <a:r>
              <a:rPr lang="es-ES" altLang="en-US" sz="1800"/>
              <a:t>24(2)</a:t>
            </a:r>
            <a:r>
              <a:rPr lang="hr-HR" altLang="en-US" sz="1800"/>
              <a:t>;</a:t>
            </a:r>
            <a:r>
              <a:rPr lang="es-ES" altLang="en-US" sz="1800"/>
              <a:t>164 –189</a:t>
            </a:r>
            <a:r>
              <a:rPr lang="hr-HR" altLang="en-US" sz="1800"/>
              <a:t>.</a:t>
            </a:r>
            <a:r>
              <a:rPr lang="es-ES" altLang="en-US" sz="1800"/>
              <a:t> </a:t>
            </a:r>
            <a:endParaRPr lang="en-US" altLang="en-US" sz="1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403"/>
    </mc:Choice>
    <mc:Fallback>
      <p:transition spd="slow" advTm="5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algn="l"/>
            <a:r>
              <a:rPr lang="hr-HR" altLang="en-US" sz="3200" smtClean="0"/>
              <a:t>Frequency of presenting </a:t>
            </a:r>
            <a:br>
              <a:rPr lang="hr-HR" altLang="en-US" sz="3200" smtClean="0"/>
            </a:br>
            <a:r>
              <a:rPr lang="hr-HR" altLang="en-US" sz="3200" smtClean="0"/>
              <a:t>symptoms of FMD</a:t>
            </a:r>
            <a:endParaRPr lang="en-US" altLang="en-US" sz="3200" smtClean="0"/>
          </a:p>
        </p:txBody>
      </p:sp>
      <p:sp>
        <p:nvSpPr>
          <p:cNvPr id="53251" name="Content Placeholder 2"/>
          <p:cNvSpPr>
            <a:spLocks noGrp="1"/>
          </p:cNvSpPr>
          <p:nvPr>
            <p:ph idx="1"/>
          </p:nvPr>
        </p:nvSpPr>
        <p:spPr/>
        <p:txBody>
          <a:bodyPr/>
          <a:lstStyle/>
          <a:p>
            <a:endParaRPr lang="en-US" altLang="en-US" smtClean="0"/>
          </a:p>
        </p:txBody>
      </p:sp>
      <p:graphicFrame>
        <p:nvGraphicFramePr>
          <p:cNvPr id="4" name="Table 3"/>
          <p:cNvGraphicFramePr>
            <a:graphicFrameLocks noGrp="1"/>
          </p:cNvGraphicFramePr>
          <p:nvPr/>
        </p:nvGraphicFramePr>
        <p:xfrm>
          <a:off x="533400" y="1589088"/>
          <a:ext cx="8229600" cy="4506912"/>
        </p:xfrm>
        <a:graphic>
          <a:graphicData uri="http://schemas.openxmlformats.org/drawingml/2006/table">
            <a:tbl>
              <a:tblPr firstRow="1" bandRow="1">
                <a:tableStyleId>{00A15C55-8517-42AA-B614-E9B94910E393}</a:tableStyleId>
              </a:tblPr>
              <a:tblGrid>
                <a:gridCol w="4159046"/>
                <a:gridCol w="2300748"/>
                <a:gridCol w="1769806"/>
              </a:tblGrid>
              <a:tr h="695906">
                <a:tc>
                  <a:txBody>
                    <a:bodyPr/>
                    <a:lstStyle/>
                    <a:p>
                      <a:r>
                        <a:rPr lang="hr-HR" sz="1800" dirty="0" smtClean="0"/>
                        <a:t>Presenting symptoms</a:t>
                      </a:r>
                      <a:endParaRPr lang="en-US" sz="1800" dirty="0"/>
                    </a:p>
                  </a:txBody>
                  <a:tcPr marT="45702" marB="45702"/>
                </a:tc>
                <a:tc>
                  <a:txBody>
                    <a:bodyPr/>
                    <a:lstStyle/>
                    <a:p>
                      <a:r>
                        <a:rPr lang="hr-HR" sz="1800" dirty="0" smtClean="0"/>
                        <a:t>US Registry</a:t>
                      </a:r>
                    </a:p>
                    <a:p>
                      <a:r>
                        <a:rPr lang="hr-HR" sz="1800" dirty="0" smtClean="0"/>
                        <a:t>No (%)</a:t>
                      </a:r>
                      <a:endParaRPr lang="en-US" sz="1800" dirty="0"/>
                    </a:p>
                  </a:txBody>
                  <a:tcPr marT="45702" marB="45702"/>
                </a:tc>
                <a:tc>
                  <a:txBody>
                    <a:bodyPr/>
                    <a:lstStyle/>
                    <a:p>
                      <a:r>
                        <a:rPr lang="hr-HR" sz="1800" dirty="0" smtClean="0"/>
                        <a:t>Flandria</a:t>
                      </a:r>
                      <a:endParaRPr lang="en-US" sz="1800" dirty="0"/>
                    </a:p>
                  </a:txBody>
                  <a:tcPr marT="45714" marB="45714"/>
                </a:tc>
              </a:tr>
              <a:tr h="403199">
                <a:tc>
                  <a:txBody>
                    <a:bodyPr/>
                    <a:lstStyle/>
                    <a:p>
                      <a:r>
                        <a:rPr lang="hr-HR" sz="1800" dirty="0" smtClean="0"/>
                        <a:t>Hypertension</a:t>
                      </a:r>
                      <a:endParaRPr lang="en-US" sz="1800" dirty="0"/>
                    </a:p>
                  </a:txBody>
                  <a:tcPr marT="45702" marB="45702"/>
                </a:tc>
                <a:tc>
                  <a:txBody>
                    <a:bodyPr/>
                    <a:lstStyle/>
                    <a:p>
                      <a:r>
                        <a:rPr lang="hr-HR" sz="1800" dirty="0" smtClean="0"/>
                        <a:t>285 (63)</a:t>
                      </a:r>
                      <a:endParaRPr lang="en-US" sz="1800" dirty="0"/>
                    </a:p>
                  </a:txBody>
                  <a:tcPr marT="45702" marB="45702"/>
                </a:tc>
                <a:tc>
                  <a:txBody>
                    <a:bodyPr/>
                    <a:lstStyle/>
                    <a:p>
                      <a:r>
                        <a:rPr lang="en-US" sz="1800" kern="1200" dirty="0" smtClean="0">
                          <a:effectLst/>
                        </a:rPr>
                        <a:t>59.5 %</a:t>
                      </a:r>
                      <a:endParaRPr lang="en-US" sz="1800" dirty="0"/>
                    </a:p>
                  </a:txBody>
                  <a:tcPr marT="45714" marB="45714"/>
                </a:tc>
              </a:tr>
              <a:tr h="403199">
                <a:tc>
                  <a:txBody>
                    <a:bodyPr/>
                    <a:lstStyle/>
                    <a:p>
                      <a:r>
                        <a:rPr lang="hr-HR" sz="1800" b="1" dirty="0" smtClean="0"/>
                        <a:t>Headache</a:t>
                      </a:r>
                      <a:endParaRPr lang="en-US" sz="1800" b="1" dirty="0"/>
                    </a:p>
                  </a:txBody>
                  <a:tcPr marT="45702" marB="45702"/>
                </a:tc>
                <a:tc>
                  <a:txBody>
                    <a:bodyPr/>
                    <a:lstStyle/>
                    <a:p>
                      <a:r>
                        <a:rPr lang="hr-HR" sz="1800" b="1" dirty="0" smtClean="0"/>
                        <a:t>234 (52.4)</a:t>
                      </a:r>
                      <a:endParaRPr lang="en-US" sz="1800" b="1" dirty="0"/>
                    </a:p>
                  </a:txBody>
                  <a:tcPr marT="45702" marB="45702"/>
                </a:tc>
                <a:tc>
                  <a:txBody>
                    <a:bodyPr/>
                    <a:lstStyle/>
                    <a:p>
                      <a:r>
                        <a:rPr lang="en-US" sz="1800" b="1" kern="1200" dirty="0" smtClean="0">
                          <a:effectLst/>
                        </a:rPr>
                        <a:t>26.4 %</a:t>
                      </a:r>
                      <a:endParaRPr lang="en-US" sz="1800" b="1" dirty="0"/>
                    </a:p>
                  </a:txBody>
                  <a:tcPr marT="45714" marB="45714"/>
                </a:tc>
              </a:tr>
              <a:tr h="403199">
                <a:tc>
                  <a:txBody>
                    <a:bodyPr/>
                    <a:lstStyle/>
                    <a:p>
                      <a:r>
                        <a:rPr lang="hr-HR" sz="1800" b="1" dirty="0" smtClean="0"/>
                        <a:t>Pulsatile tinitus</a:t>
                      </a:r>
                      <a:endParaRPr lang="en-US" sz="1800" b="1" dirty="0"/>
                    </a:p>
                  </a:txBody>
                  <a:tcPr marT="45702" marB="45702"/>
                </a:tc>
                <a:tc>
                  <a:txBody>
                    <a:bodyPr/>
                    <a:lstStyle/>
                    <a:p>
                      <a:r>
                        <a:rPr lang="hr-HR" sz="1800" b="1" dirty="0" smtClean="0"/>
                        <a:t>123 (27.5)</a:t>
                      </a:r>
                      <a:endParaRPr lang="en-US" sz="1800" b="1" dirty="0"/>
                    </a:p>
                  </a:txBody>
                  <a:tcPr marT="45702" marB="45702"/>
                </a:tc>
                <a:tc>
                  <a:txBody>
                    <a:bodyPr/>
                    <a:lstStyle/>
                    <a:p>
                      <a:endParaRPr lang="en-US" sz="1800" b="1" dirty="0"/>
                    </a:p>
                  </a:txBody>
                  <a:tcPr marT="45714" marB="45714"/>
                </a:tc>
              </a:tr>
              <a:tr h="403199">
                <a:tc>
                  <a:txBody>
                    <a:bodyPr/>
                    <a:lstStyle/>
                    <a:p>
                      <a:r>
                        <a:rPr lang="hr-HR" sz="1800" b="1" dirty="0" smtClean="0"/>
                        <a:t>Dizziness</a:t>
                      </a:r>
                      <a:endParaRPr lang="en-US" sz="1800" b="1" dirty="0"/>
                    </a:p>
                  </a:txBody>
                  <a:tcPr marT="45702" marB="45702"/>
                </a:tc>
                <a:tc>
                  <a:txBody>
                    <a:bodyPr/>
                    <a:lstStyle/>
                    <a:p>
                      <a:r>
                        <a:rPr lang="hr-HR" sz="1800" b="1" dirty="0" smtClean="0"/>
                        <a:t>116 (26.0)</a:t>
                      </a:r>
                      <a:endParaRPr lang="en-US" sz="1800" b="1" dirty="0"/>
                    </a:p>
                  </a:txBody>
                  <a:tcPr marT="45702" marB="45702"/>
                </a:tc>
                <a:tc>
                  <a:txBody>
                    <a:bodyPr/>
                    <a:lstStyle/>
                    <a:p>
                      <a:r>
                        <a:rPr lang="en-US" sz="1800" b="1" kern="1200" dirty="0" smtClean="0">
                          <a:effectLst/>
                        </a:rPr>
                        <a:t>2</a:t>
                      </a:r>
                      <a:r>
                        <a:rPr lang="hr-HR" sz="1800" b="1" kern="1200" dirty="0" smtClean="0">
                          <a:effectLst/>
                        </a:rPr>
                        <a:t>3.1</a:t>
                      </a:r>
                      <a:r>
                        <a:rPr lang="en-US" sz="1800" b="1" kern="1200" dirty="0" smtClean="0">
                          <a:effectLst/>
                        </a:rPr>
                        <a:t> %</a:t>
                      </a:r>
                      <a:endParaRPr lang="en-US" sz="1800" b="1" dirty="0"/>
                    </a:p>
                  </a:txBody>
                  <a:tcPr marT="45714" marB="45714"/>
                </a:tc>
              </a:tr>
              <a:tr h="403199">
                <a:tc>
                  <a:txBody>
                    <a:bodyPr/>
                    <a:lstStyle/>
                    <a:p>
                      <a:r>
                        <a:rPr lang="hr-HR" sz="1800" dirty="0" smtClean="0"/>
                        <a:t>Cervical bruit</a:t>
                      </a:r>
                      <a:endParaRPr lang="en-US" sz="1800" dirty="0"/>
                    </a:p>
                  </a:txBody>
                  <a:tcPr marT="45702" marB="45702"/>
                </a:tc>
                <a:tc>
                  <a:txBody>
                    <a:bodyPr/>
                    <a:lstStyle/>
                    <a:p>
                      <a:r>
                        <a:rPr lang="hr-HR" sz="1800" dirty="0" smtClean="0"/>
                        <a:t>99 (22.2)</a:t>
                      </a:r>
                      <a:endParaRPr lang="en-US" sz="1800" dirty="0"/>
                    </a:p>
                  </a:txBody>
                  <a:tcPr marT="45702" marB="45702"/>
                </a:tc>
                <a:tc>
                  <a:txBody>
                    <a:bodyPr/>
                    <a:lstStyle/>
                    <a:p>
                      <a:endParaRPr lang="en-US" sz="1800"/>
                    </a:p>
                  </a:txBody>
                  <a:tcPr marT="45714" marB="45714"/>
                </a:tc>
              </a:tr>
              <a:tr h="695906">
                <a:tc>
                  <a:txBody>
                    <a:bodyPr/>
                    <a:lstStyle/>
                    <a:p>
                      <a:r>
                        <a:rPr lang="hr-HR" sz="1800" dirty="0" smtClean="0"/>
                        <a:t>Flank/abdominal</a:t>
                      </a:r>
                      <a:r>
                        <a:rPr lang="hr-HR" sz="1800" baseline="0" dirty="0" smtClean="0"/>
                        <a:t> pain</a:t>
                      </a:r>
                      <a:endParaRPr lang="en-US" sz="1800" dirty="0"/>
                    </a:p>
                  </a:txBody>
                  <a:tcPr marT="45702" marB="45702"/>
                </a:tc>
                <a:tc>
                  <a:txBody>
                    <a:bodyPr/>
                    <a:lstStyle/>
                    <a:p>
                      <a:r>
                        <a:rPr lang="hr-HR" sz="1800" dirty="0" smtClean="0"/>
                        <a:t>70 (15.7)</a:t>
                      </a:r>
                      <a:endParaRPr lang="en-US" sz="1800" dirty="0"/>
                    </a:p>
                  </a:txBody>
                  <a:tcPr marT="45702" marB="45702"/>
                </a:tc>
                <a:tc>
                  <a:txBody>
                    <a:bodyPr/>
                    <a:lstStyle/>
                    <a:p>
                      <a:endParaRPr lang="en-US" sz="1800" dirty="0"/>
                    </a:p>
                  </a:txBody>
                  <a:tcPr marT="45714" marB="45714"/>
                </a:tc>
              </a:tr>
              <a:tr h="403199">
                <a:tc>
                  <a:txBody>
                    <a:bodyPr/>
                    <a:lstStyle/>
                    <a:p>
                      <a:r>
                        <a:rPr lang="hr-HR" sz="1800" b="1" dirty="0" smtClean="0"/>
                        <a:t>Aneurysms</a:t>
                      </a:r>
                      <a:endParaRPr lang="en-US" sz="1800" b="1" dirty="0"/>
                    </a:p>
                  </a:txBody>
                  <a:tcPr marT="45702" marB="45702"/>
                </a:tc>
                <a:tc>
                  <a:txBody>
                    <a:bodyPr/>
                    <a:lstStyle/>
                    <a:p>
                      <a:r>
                        <a:rPr lang="hr-HR" sz="1800" b="1" dirty="0" smtClean="0"/>
                        <a:t>63 (14.1)</a:t>
                      </a:r>
                      <a:endParaRPr lang="en-US" sz="1800" b="1" dirty="0"/>
                    </a:p>
                  </a:txBody>
                  <a:tcPr marT="45702" marB="45702"/>
                </a:tc>
                <a:tc>
                  <a:txBody>
                    <a:bodyPr/>
                    <a:lstStyle/>
                    <a:p>
                      <a:r>
                        <a:rPr lang="en-US" sz="1800" b="1" kern="1200" dirty="0" smtClean="0">
                          <a:effectLst/>
                        </a:rPr>
                        <a:t>20.3 %</a:t>
                      </a:r>
                      <a:endParaRPr lang="en-US" sz="1800" b="1" dirty="0"/>
                    </a:p>
                  </a:txBody>
                  <a:tcPr marT="45714" marB="45714"/>
                </a:tc>
              </a:tr>
              <a:tr h="695906">
                <a:tc>
                  <a:txBody>
                    <a:bodyPr/>
                    <a:lstStyle/>
                    <a:p>
                      <a:r>
                        <a:rPr lang="hr-HR" sz="1800" b="1" dirty="0" smtClean="0"/>
                        <a:t>Cervical artery dissection</a:t>
                      </a:r>
                      <a:endParaRPr lang="en-US" sz="1800" b="1" dirty="0"/>
                    </a:p>
                  </a:txBody>
                  <a:tcPr marT="45702" marB="45702"/>
                </a:tc>
                <a:tc>
                  <a:txBody>
                    <a:bodyPr/>
                    <a:lstStyle/>
                    <a:p>
                      <a:r>
                        <a:rPr lang="hr-HR" sz="1800" b="1" dirty="0" smtClean="0"/>
                        <a:t>54 (12.1)</a:t>
                      </a:r>
                      <a:endParaRPr lang="en-US" sz="1800" b="1" dirty="0"/>
                    </a:p>
                  </a:txBody>
                  <a:tcPr marT="45702" marB="45702"/>
                </a:tc>
                <a:tc>
                  <a:txBody>
                    <a:bodyPr/>
                    <a:lstStyle/>
                    <a:p>
                      <a:r>
                        <a:rPr lang="en-US" sz="1800" b="1" kern="1200" dirty="0" smtClean="0">
                          <a:effectLst/>
                        </a:rPr>
                        <a:t>11.4 % </a:t>
                      </a:r>
                      <a:endParaRPr lang="en-US" sz="1800" b="1" dirty="0"/>
                    </a:p>
                  </a:txBody>
                  <a:tcPr marT="45714" marB="45714"/>
                </a:tc>
              </a:tr>
            </a:tbl>
          </a:graphicData>
        </a:graphic>
      </p:graphicFrame>
      <p:sp>
        <p:nvSpPr>
          <p:cNvPr id="53294" name="TextBox 4"/>
          <p:cNvSpPr txBox="1">
            <a:spLocks noChangeArrowheads="1"/>
          </p:cNvSpPr>
          <p:nvPr/>
        </p:nvSpPr>
        <p:spPr bwMode="auto">
          <a:xfrm>
            <a:off x="533400" y="6086475"/>
            <a:ext cx="8229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a:latin typeface="Arial" panose="020B0604020202020204" pitchFamily="34" charset="0"/>
              </a:rPr>
              <a:t>Olin JW, </a:t>
            </a:r>
            <a:r>
              <a:rPr lang="hr-HR" altLang="en-US" sz="1600">
                <a:latin typeface="Arial" panose="020B0604020202020204" pitchFamily="34" charset="0"/>
              </a:rPr>
              <a:t>et al</a:t>
            </a:r>
            <a:r>
              <a:rPr lang="en-US" altLang="en-US" sz="1600">
                <a:latin typeface="Arial" panose="020B0604020202020204" pitchFamily="34" charset="0"/>
              </a:rPr>
              <a:t>. Circulation. 2012;125:3182–3190.</a:t>
            </a:r>
            <a:endParaRPr lang="hr-HR" altLang="en-US" sz="1600">
              <a:latin typeface="Arial" panose="020B0604020202020204" pitchFamily="34" charset="0"/>
            </a:endParaRPr>
          </a:p>
          <a:p>
            <a:pPr>
              <a:spcBef>
                <a:spcPct val="0"/>
              </a:spcBef>
              <a:buFontTx/>
              <a:buNone/>
            </a:pPr>
            <a:r>
              <a:rPr lang="nl-NL" altLang="en-US" sz="1600">
                <a:latin typeface="Arial" panose="020B0604020202020204" pitchFamily="34" charset="0"/>
              </a:rPr>
              <a:t>De Groote M, </a:t>
            </a:r>
            <a:r>
              <a:rPr lang="en-US" altLang="en-US" sz="1600">
                <a:latin typeface="Arial" panose="020B0604020202020204" pitchFamily="34" charset="0"/>
              </a:rPr>
              <a:t>et al. Fibromuscular Flanders. </a:t>
            </a:r>
            <a:r>
              <a:rPr lang="en-US" altLang="en-US" sz="1600" i="1">
                <a:latin typeface="Arial" panose="020B0604020202020204" pitchFamily="34" charset="0"/>
              </a:rPr>
              <a:t>Vasa</a:t>
            </a:r>
            <a:r>
              <a:rPr lang="en-US" altLang="en-US" sz="1600">
                <a:latin typeface="Arial" panose="020B0604020202020204" pitchFamily="34" charset="0"/>
              </a:rPr>
              <a:t>. 2017;46(3):211-218.</a:t>
            </a:r>
            <a:endParaRPr lang="hr-HR" altLang="en-US" sz="1600">
              <a:latin typeface="Arial" panose="020B0604020202020204" pitchFamily="34" charset="0"/>
            </a:endParaRPr>
          </a:p>
          <a:p>
            <a:pPr>
              <a:spcBef>
                <a:spcPct val="0"/>
              </a:spcBef>
              <a:buFontTx/>
              <a:buNone/>
            </a:pPr>
            <a:endParaRPr lang="en-US" altLang="en-US" sz="1800">
              <a:latin typeface="Arial" panose="020B0604020202020204" pitchFamily="34" charset="0"/>
            </a:endParaRPr>
          </a:p>
        </p:txBody>
      </p:sp>
      <p:pic>
        <p:nvPicPr>
          <p:cNvPr id="53295" name="Picture 37" descr="Image result for neurologija&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
            <a:ext cx="40386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61"/>
    </mc:Choice>
    <mc:Fallback>
      <p:transition spd="slow" advTm="2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630238" y="365125"/>
            <a:ext cx="7886700" cy="1325563"/>
          </a:xfrm>
        </p:spPr>
        <p:txBody>
          <a:bodyPr/>
          <a:lstStyle/>
          <a:p>
            <a:r>
              <a:rPr lang="en-US" altLang="en-US" smtClean="0"/>
              <a:t>US Registry</a:t>
            </a:r>
            <a:r>
              <a:rPr lang="hr-HR" altLang="en-US" smtClean="0"/>
              <a:t>, Flandria</a:t>
            </a:r>
            <a:endParaRPr lang="en-US" altLang="en-US" smtClean="0"/>
          </a:p>
        </p:txBody>
      </p:sp>
      <p:sp>
        <p:nvSpPr>
          <p:cNvPr id="54275" name="Text Placeholder 1"/>
          <p:cNvSpPr>
            <a:spLocks noGrp="1"/>
          </p:cNvSpPr>
          <p:nvPr>
            <p:ph type="body" idx="1"/>
          </p:nvPr>
        </p:nvSpPr>
        <p:spPr>
          <a:xfrm>
            <a:off x="630238" y="1681163"/>
            <a:ext cx="3868737" cy="823912"/>
          </a:xfrm>
        </p:spPr>
        <p:txBody>
          <a:bodyPr/>
          <a:lstStyle/>
          <a:p>
            <a:r>
              <a:rPr lang="hr-HR" altLang="en-US" u="sng" smtClean="0"/>
              <a:t>US</a:t>
            </a:r>
            <a:r>
              <a:rPr lang="hr-HR" altLang="en-US" smtClean="0"/>
              <a:t> : </a:t>
            </a:r>
            <a:r>
              <a:rPr lang="en-US" altLang="en-US" smtClean="0"/>
              <a:t>921 patients</a:t>
            </a:r>
            <a:r>
              <a:rPr lang="hr-HR" altLang="en-US" smtClean="0"/>
              <a:t>:</a:t>
            </a:r>
          </a:p>
        </p:txBody>
      </p:sp>
      <p:sp>
        <p:nvSpPr>
          <p:cNvPr id="3" name="Content Placeholder 2"/>
          <p:cNvSpPr>
            <a:spLocks noGrp="1"/>
          </p:cNvSpPr>
          <p:nvPr>
            <p:ph sz="half" idx="2"/>
          </p:nvPr>
        </p:nvSpPr>
        <p:spPr>
          <a:xfrm>
            <a:off x="630238" y="2505075"/>
            <a:ext cx="3868737" cy="3684588"/>
          </a:xfrm>
        </p:spPr>
        <p:txBody>
          <a:bodyPr/>
          <a:lstStyle/>
          <a:p>
            <a:pPr>
              <a:defRPr/>
            </a:pPr>
            <a:r>
              <a:rPr lang="hr-HR" dirty="0" smtClean="0"/>
              <a:t>Aneurysm </a:t>
            </a:r>
            <a:r>
              <a:rPr lang="en-US" dirty="0" smtClean="0"/>
              <a:t>21.6%, </a:t>
            </a:r>
            <a:endParaRPr lang="hr-HR" dirty="0" smtClean="0"/>
          </a:p>
          <a:p>
            <a:pPr>
              <a:defRPr/>
            </a:pPr>
            <a:r>
              <a:rPr lang="hr-HR" dirty="0" smtClean="0"/>
              <a:t>Dissection </a:t>
            </a:r>
            <a:r>
              <a:rPr lang="en-US" dirty="0" smtClean="0"/>
              <a:t>25.7% </a:t>
            </a:r>
            <a:endParaRPr lang="hr-HR" dirty="0" smtClean="0"/>
          </a:p>
          <a:p>
            <a:pPr>
              <a:defRPr/>
            </a:pPr>
            <a:r>
              <a:rPr lang="hr-HR" dirty="0" smtClean="0"/>
              <a:t>Either aneurysm or dissection </a:t>
            </a:r>
            <a:r>
              <a:rPr lang="en-US" dirty="0" smtClean="0"/>
              <a:t>41.7%</a:t>
            </a:r>
            <a:endParaRPr lang="hr-HR" dirty="0" smtClean="0"/>
          </a:p>
          <a:p>
            <a:pPr marL="0" indent="0">
              <a:buFont typeface="Arial" panose="020B0604020202020204" pitchFamily="34" charset="0"/>
              <a:buNone/>
              <a:defRPr/>
            </a:pPr>
            <a:endParaRPr lang="hr-HR" dirty="0" smtClean="0"/>
          </a:p>
        </p:txBody>
      </p:sp>
      <p:sp>
        <p:nvSpPr>
          <p:cNvPr id="54277" name="Text Placeholder 3"/>
          <p:cNvSpPr>
            <a:spLocks noGrp="1"/>
          </p:cNvSpPr>
          <p:nvPr>
            <p:ph type="body" sz="quarter" idx="3"/>
          </p:nvPr>
        </p:nvSpPr>
        <p:spPr>
          <a:xfrm>
            <a:off x="4629150" y="1681163"/>
            <a:ext cx="3887788" cy="823912"/>
          </a:xfrm>
        </p:spPr>
        <p:txBody>
          <a:bodyPr/>
          <a:lstStyle/>
          <a:p>
            <a:r>
              <a:rPr lang="hr-HR" altLang="en-US" u="sng" smtClean="0"/>
              <a:t>Flandria</a:t>
            </a:r>
            <a:r>
              <a:rPr lang="hr-HR" altLang="en-US" smtClean="0"/>
              <a:t>: 123</a:t>
            </a:r>
            <a:r>
              <a:rPr lang="en-US" altLang="en-US" smtClean="0"/>
              <a:t> (83.7 % female).</a:t>
            </a:r>
          </a:p>
        </p:txBody>
      </p:sp>
      <p:sp>
        <p:nvSpPr>
          <p:cNvPr id="5" name="Content Placeholder 4"/>
          <p:cNvSpPr>
            <a:spLocks noGrp="1"/>
          </p:cNvSpPr>
          <p:nvPr>
            <p:ph sz="quarter" idx="4"/>
          </p:nvPr>
        </p:nvSpPr>
        <p:spPr>
          <a:xfrm>
            <a:off x="4629150" y="2505075"/>
            <a:ext cx="3887788" cy="3684588"/>
          </a:xfrm>
        </p:spPr>
        <p:txBody>
          <a:bodyPr/>
          <a:lstStyle/>
          <a:p>
            <a:pPr marL="0" indent="0">
              <a:buFont typeface="Arial" panose="020B0604020202020204" pitchFamily="34" charset="0"/>
              <a:buNone/>
              <a:defRPr/>
            </a:pPr>
            <a:r>
              <a:rPr lang="en-US" sz="2000" dirty="0"/>
              <a:t>Mean age at FMD </a:t>
            </a:r>
            <a:r>
              <a:rPr lang="en-US" sz="2000" dirty="0" smtClean="0"/>
              <a:t>diagnosis</a:t>
            </a:r>
            <a:r>
              <a:rPr lang="hr-HR" sz="2000" dirty="0" smtClean="0"/>
              <a:t>:</a:t>
            </a:r>
            <a:r>
              <a:rPr lang="en-US" sz="2000" dirty="0" smtClean="0"/>
              <a:t> </a:t>
            </a:r>
            <a:r>
              <a:rPr lang="en-US" sz="2000" dirty="0"/>
              <a:t>57.3 </a:t>
            </a:r>
            <a:r>
              <a:rPr lang="en-US" sz="2000" dirty="0" smtClean="0"/>
              <a:t>y</a:t>
            </a:r>
            <a:r>
              <a:rPr lang="hr-HR" sz="2000" dirty="0" smtClean="0"/>
              <a:t>.</a:t>
            </a:r>
            <a:r>
              <a:rPr lang="en-US" sz="2000" dirty="0" smtClean="0"/>
              <a:t> </a:t>
            </a:r>
            <a:r>
              <a:rPr lang="en-US" sz="2000" dirty="0"/>
              <a:t>(SD 15.8). </a:t>
            </a:r>
            <a:endParaRPr lang="hr-HR" sz="2000" dirty="0"/>
          </a:p>
          <a:p>
            <a:pPr marL="0" indent="0">
              <a:buFont typeface="Arial" panose="020B0604020202020204" pitchFamily="34" charset="0"/>
              <a:buNone/>
              <a:defRPr/>
            </a:pPr>
            <a:r>
              <a:rPr lang="en-US" sz="2000" dirty="0"/>
              <a:t>FMD </a:t>
            </a:r>
            <a:r>
              <a:rPr lang="en-US" sz="2000" dirty="0" smtClean="0"/>
              <a:t>incidentally </a:t>
            </a:r>
            <a:r>
              <a:rPr lang="en-US" sz="2000" dirty="0"/>
              <a:t>in 10 patients (8.3 %). </a:t>
            </a:r>
            <a:endParaRPr lang="hr-HR" sz="2000" dirty="0"/>
          </a:p>
          <a:p>
            <a:pPr marL="0" indent="0">
              <a:buFont typeface="Arial" panose="020B0604020202020204" pitchFamily="34" charset="0"/>
              <a:buNone/>
              <a:defRPr/>
            </a:pPr>
            <a:r>
              <a:rPr lang="hr-HR" sz="2000" dirty="0" smtClean="0"/>
              <a:t>Cerebrovascular event </a:t>
            </a:r>
            <a:r>
              <a:rPr lang="en-US" sz="2000" dirty="0" smtClean="0"/>
              <a:t>22.8 %</a:t>
            </a:r>
            <a:endParaRPr lang="hr-HR" sz="2000" dirty="0"/>
          </a:p>
          <a:p>
            <a:pPr>
              <a:defRPr/>
            </a:pPr>
            <a:r>
              <a:rPr lang="en-US" sz="2000" dirty="0"/>
              <a:t>Aneurysms 20.3 %</a:t>
            </a:r>
            <a:endParaRPr lang="hr-HR" sz="2000" dirty="0"/>
          </a:p>
          <a:p>
            <a:pPr>
              <a:defRPr/>
            </a:pPr>
            <a:r>
              <a:rPr lang="hr-HR" sz="2000" dirty="0"/>
              <a:t>Arterial  dissection </a:t>
            </a:r>
            <a:r>
              <a:rPr lang="en-US" sz="2000" dirty="0"/>
              <a:t>11.4 %. </a:t>
            </a:r>
            <a:endParaRPr lang="hr-HR" sz="2000" dirty="0"/>
          </a:p>
          <a:p>
            <a:pPr marL="0" indent="0">
              <a:buFont typeface="Arial" panose="020B0604020202020204" pitchFamily="34" charset="0"/>
              <a:buNone/>
              <a:defRPr/>
            </a:pPr>
            <a:r>
              <a:rPr lang="en-US" sz="2000" dirty="0"/>
              <a:t>FMD affected</a:t>
            </a:r>
            <a:r>
              <a:rPr lang="hr-HR" sz="2000" dirty="0"/>
              <a:t>: </a:t>
            </a:r>
            <a:r>
              <a:rPr lang="en-US" sz="2000" dirty="0"/>
              <a:t>renal (85.3 %), carotid (74.7 %), vertebral (39.8 %) arteries. </a:t>
            </a:r>
            <a:endParaRPr lang="hr-HR" sz="2000" dirty="0" smtClean="0"/>
          </a:p>
          <a:p>
            <a:pPr marL="0" indent="0">
              <a:buFont typeface="Arial" panose="020B0604020202020204" pitchFamily="34" charset="0"/>
              <a:buNone/>
              <a:defRPr/>
            </a:pPr>
            <a:endParaRPr lang="hr-HR" sz="2000" dirty="0"/>
          </a:p>
        </p:txBody>
      </p:sp>
      <p:sp>
        <p:nvSpPr>
          <p:cNvPr id="54279" name="TextBox 3"/>
          <p:cNvSpPr txBox="1">
            <a:spLocks noChangeArrowheads="1"/>
          </p:cNvSpPr>
          <p:nvPr/>
        </p:nvSpPr>
        <p:spPr bwMode="auto">
          <a:xfrm>
            <a:off x="611188" y="5849938"/>
            <a:ext cx="67833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a:t>Fibromuscular Dysplasia Society of America (FMDSA). The US Registry for FMD. </a:t>
            </a:r>
            <a:endParaRPr lang="hr-HR" altLang="en-US" sz="1600"/>
          </a:p>
          <a:p>
            <a:pPr>
              <a:spcBef>
                <a:spcPct val="0"/>
              </a:spcBef>
              <a:buFontTx/>
              <a:buNone/>
            </a:pPr>
            <a:r>
              <a:rPr lang="en-US" altLang="en-US" sz="1600"/>
              <a:t>www.fmdsa.org/research_network/fmd_registry. Accessed August 24, 2016.</a:t>
            </a:r>
            <a:endParaRPr lang="hr-HR" altLang="en-US" sz="1600"/>
          </a:p>
          <a:p>
            <a:pPr>
              <a:spcBef>
                <a:spcPct val="0"/>
              </a:spcBef>
              <a:buFontTx/>
              <a:buNone/>
            </a:pPr>
            <a:r>
              <a:rPr lang="hr-HR" altLang="en-US" sz="1600"/>
              <a:t>Brinza EK, Gornik HL. Cleve Clin J Med 2016; 83(11 Suppl 2): 45-51. </a:t>
            </a:r>
          </a:p>
          <a:p>
            <a:pPr>
              <a:spcBef>
                <a:spcPct val="0"/>
              </a:spcBef>
              <a:buFont typeface="Arial" panose="020B0604020202020204" pitchFamily="34" charset="0"/>
              <a:buNone/>
            </a:pPr>
            <a:r>
              <a:rPr lang="nl-NL" altLang="en-US" sz="1600"/>
              <a:t>De Groote M, </a:t>
            </a:r>
            <a:r>
              <a:rPr lang="en-US" altLang="en-US" sz="1600"/>
              <a:t>et al. Fibromuscular Flanders. </a:t>
            </a:r>
            <a:r>
              <a:rPr lang="en-US" altLang="en-US" sz="1600" i="1"/>
              <a:t>Vasa</a:t>
            </a:r>
            <a:r>
              <a:rPr lang="en-US" altLang="en-US" sz="1600"/>
              <a:t>. 2017;46(3):211-218.</a:t>
            </a:r>
            <a:endParaRPr lang="hr-HR" altLang="en-US" sz="1600"/>
          </a:p>
          <a:p>
            <a:pPr>
              <a:spcBef>
                <a:spcPct val="0"/>
              </a:spcBef>
              <a:buFontTx/>
              <a:buNone/>
            </a:pPr>
            <a:endParaRPr lang="en-US" altLang="en-US" sz="16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64"/>
    </mc:Choice>
    <mc:Fallback>
      <p:transition spd="slow" advTm="5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hr-HR" altLang="en-US" sz="3600" smtClean="0"/>
              <a:t>US FMD registry: </a:t>
            </a:r>
            <a:r>
              <a:rPr lang="en-US" altLang="en-US" sz="3600" smtClean="0"/>
              <a:t>Prevalence and </a:t>
            </a:r>
            <a:r>
              <a:rPr lang="hr-HR" altLang="en-US" sz="3600" smtClean="0"/>
              <a:t>v</a:t>
            </a:r>
            <a:r>
              <a:rPr lang="en-US" altLang="en-US" sz="3600" smtClean="0"/>
              <a:t>ascular </a:t>
            </a:r>
            <a:r>
              <a:rPr lang="hr-HR" altLang="en-US" sz="3600" smtClean="0"/>
              <a:t>d</a:t>
            </a:r>
            <a:r>
              <a:rPr lang="en-US" altLang="en-US" sz="3600" smtClean="0"/>
              <a:t>istribution of </a:t>
            </a:r>
            <a:r>
              <a:rPr lang="hr-HR" altLang="en-US" sz="3600" smtClean="0"/>
              <a:t>a</a:t>
            </a:r>
            <a:r>
              <a:rPr lang="en-US" altLang="en-US" sz="3600" smtClean="0"/>
              <a:t>rterial </a:t>
            </a:r>
            <a:r>
              <a:rPr lang="hr-HR" altLang="en-US" sz="3600" smtClean="0"/>
              <a:t>a</a:t>
            </a:r>
            <a:r>
              <a:rPr lang="en-US" altLang="en-US" sz="3600" smtClean="0"/>
              <a:t>neurysm</a:t>
            </a:r>
          </a:p>
        </p:txBody>
      </p:sp>
      <p:graphicFrame>
        <p:nvGraphicFramePr>
          <p:cNvPr id="4" name="Content Placeholder 3"/>
          <p:cNvGraphicFramePr>
            <a:graphicFrameLocks noGrp="1"/>
          </p:cNvGraphicFramePr>
          <p:nvPr>
            <p:ph idx="1"/>
          </p:nvPr>
        </p:nvGraphicFramePr>
        <p:xfrm>
          <a:off x="628650" y="1825625"/>
          <a:ext cx="5095876" cy="4449768"/>
        </p:xfrm>
        <a:graphic>
          <a:graphicData uri="http://schemas.openxmlformats.org/drawingml/2006/table">
            <a:tbl>
              <a:tblPr firstRow="1" bandRow="1">
                <a:tableStyleId>{00A15C55-8517-42AA-B614-E9B94910E393}</a:tableStyleId>
              </a:tblPr>
              <a:tblGrid>
                <a:gridCol w="2547938"/>
                <a:gridCol w="2547938"/>
              </a:tblGrid>
              <a:tr h="370814">
                <a:tc>
                  <a:txBody>
                    <a:bodyPr/>
                    <a:lstStyle/>
                    <a:p>
                      <a:endParaRPr lang="en-US" sz="1800" dirty="0"/>
                    </a:p>
                  </a:txBody>
                  <a:tcPr marL="91447" marR="91447" marT="45717" marB="45717"/>
                </a:tc>
                <a:tc>
                  <a:txBody>
                    <a:bodyPr/>
                    <a:lstStyle/>
                    <a:p>
                      <a:r>
                        <a:rPr lang="hr-HR" sz="1800" dirty="0" smtClean="0"/>
                        <a:t>N (%)</a:t>
                      </a:r>
                      <a:endParaRPr lang="en-US" sz="1800" dirty="0"/>
                    </a:p>
                  </a:txBody>
                  <a:tcPr marL="91447" marR="91447" marT="45717" marB="45717"/>
                </a:tc>
              </a:tr>
              <a:tr h="370814">
                <a:tc>
                  <a:txBody>
                    <a:bodyPr/>
                    <a:lstStyle/>
                    <a:p>
                      <a:r>
                        <a:rPr lang="hr-HR" sz="1800" dirty="0" smtClean="0"/>
                        <a:t>Aneurysm</a:t>
                      </a:r>
                      <a:endParaRPr lang="en-US" sz="1800" dirty="0"/>
                    </a:p>
                  </a:txBody>
                  <a:tcPr marL="91447" marR="91447" marT="45717" marB="45717"/>
                </a:tc>
                <a:tc>
                  <a:txBody>
                    <a:bodyPr/>
                    <a:lstStyle/>
                    <a:p>
                      <a:r>
                        <a:rPr lang="hr-HR" sz="1800" dirty="0" smtClean="0"/>
                        <a:t>76/447 (17%)</a:t>
                      </a:r>
                      <a:endParaRPr lang="en-US" sz="1800" dirty="0"/>
                    </a:p>
                  </a:txBody>
                  <a:tcPr marL="91447" marR="91447" marT="45717" marB="45717"/>
                </a:tc>
              </a:tr>
              <a:tr h="370814">
                <a:tc>
                  <a:txBody>
                    <a:bodyPr/>
                    <a:lstStyle/>
                    <a:p>
                      <a:r>
                        <a:rPr lang="pt-BR" sz="1800" dirty="0" smtClean="0"/>
                        <a:t>Renal</a:t>
                      </a:r>
                      <a:endParaRPr lang="en-US" sz="1800" dirty="0"/>
                    </a:p>
                  </a:txBody>
                  <a:tcPr marL="91447" marR="91447" marT="45717" marB="45717"/>
                </a:tc>
                <a:tc>
                  <a:txBody>
                    <a:bodyPr/>
                    <a:lstStyle/>
                    <a:p>
                      <a:r>
                        <a:rPr lang="pt-BR" sz="1800" dirty="0" smtClean="0"/>
                        <a:t>25/76 (32.9) </a:t>
                      </a:r>
                      <a:endParaRPr lang="en-US" sz="1800" dirty="0"/>
                    </a:p>
                  </a:txBody>
                  <a:tcPr marL="91447" marR="91447" marT="45717" marB="45717"/>
                </a:tc>
              </a:tr>
              <a:tr h="370814">
                <a:tc>
                  <a:txBody>
                    <a:bodyPr/>
                    <a:lstStyle/>
                    <a:p>
                      <a:r>
                        <a:rPr lang="pt-BR" sz="1800" b="1" dirty="0" smtClean="0"/>
                        <a:t>Carotid</a:t>
                      </a:r>
                      <a:endParaRPr lang="en-US" sz="1800" b="1" dirty="0"/>
                    </a:p>
                  </a:txBody>
                  <a:tcPr marL="91447" marR="91447" marT="45717" marB="45717"/>
                </a:tc>
                <a:tc>
                  <a:txBody>
                    <a:bodyPr/>
                    <a:lstStyle/>
                    <a:p>
                      <a:r>
                        <a:rPr lang="pt-BR" sz="1800" b="1" dirty="0" smtClean="0"/>
                        <a:t>16/76 (21.1) </a:t>
                      </a:r>
                      <a:endParaRPr lang="en-US" sz="1800" b="1" dirty="0"/>
                    </a:p>
                  </a:txBody>
                  <a:tcPr marL="91447" marR="91447" marT="45717" marB="45717"/>
                </a:tc>
              </a:tr>
              <a:tr h="370814">
                <a:tc>
                  <a:txBody>
                    <a:bodyPr/>
                    <a:lstStyle/>
                    <a:p>
                      <a:r>
                        <a:rPr lang="pt-BR" sz="1800" dirty="0" smtClean="0"/>
                        <a:t>Aorta </a:t>
                      </a:r>
                      <a:endParaRPr lang="en-US" sz="1800" dirty="0"/>
                    </a:p>
                  </a:txBody>
                  <a:tcPr marL="91447" marR="91447" marT="45717" marB="45717"/>
                </a:tc>
                <a:tc>
                  <a:txBody>
                    <a:bodyPr/>
                    <a:lstStyle/>
                    <a:p>
                      <a:r>
                        <a:rPr lang="pt-BR" sz="1800" dirty="0" smtClean="0"/>
                        <a:t> 15/76 (19.7)</a:t>
                      </a:r>
                      <a:endParaRPr lang="en-US" sz="1800" dirty="0"/>
                    </a:p>
                  </a:txBody>
                  <a:tcPr marL="91447" marR="91447" marT="45717" marB="45717"/>
                </a:tc>
              </a:tr>
              <a:tr h="370814">
                <a:tc>
                  <a:txBody>
                    <a:bodyPr/>
                    <a:lstStyle/>
                    <a:p>
                      <a:r>
                        <a:rPr lang="en-US" sz="1800" dirty="0" smtClean="0"/>
                        <a:t>Celiac</a:t>
                      </a:r>
                      <a:endParaRPr lang="en-US" sz="1800" dirty="0"/>
                    </a:p>
                  </a:txBody>
                  <a:tcPr marL="91447" marR="91447" marT="45717" marB="45717"/>
                </a:tc>
                <a:tc>
                  <a:txBody>
                    <a:bodyPr/>
                    <a:lstStyle/>
                    <a:p>
                      <a:r>
                        <a:rPr lang="en-US" sz="1800" dirty="0" smtClean="0"/>
                        <a:t>12/76 (15.8) </a:t>
                      </a:r>
                      <a:endParaRPr lang="en-US" sz="1800" dirty="0"/>
                    </a:p>
                  </a:txBody>
                  <a:tcPr marL="91447" marR="91447" marT="45717" marB="45717"/>
                </a:tc>
              </a:tr>
              <a:tr h="370814">
                <a:tc>
                  <a:txBody>
                    <a:bodyPr/>
                    <a:lstStyle/>
                    <a:p>
                      <a:r>
                        <a:rPr lang="en-US" sz="1800" b="1" dirty="0" smtClean="0"/>
                        <a:t>Cerebral </a:t>
                      </a:r>
                      <a:endParaRPr lang="en-US" sz="1800" b="1" dirty="0"/>
                    </a:p>
                  </a:txBody>
                  <a:tcPr marL="91447" marR="91447" marT="45717" marB="45717"/>
                </a:tc>
                <a:tc>
                  <a:txBody>
                    <a:bodyPr/>
                    <a:lstStyle/>
                    <a:p>
                      <a:r>
                        <a:rPr lang="en-US" sz="1800" b="1" dirty="0" smtClean="0"/>
                        <a:t>9/76 (11.8) </a:t>
                      </a:r>
                      <a:endParaRPr lang="en-US" sz="1800" b="1" dirty="0"/>
                    </a:p>
                  </a:txBody>
                  <a:tcPr marL="91447" marR="91447" marT="45717" marB="45717"/>
                </a:tc>
              </a:tr>
              <a:tr h="370814">
                <a:tc>
                  <a:txBody>
                    <a:bodyPr/>
                    <a:lstStyle/>
                    <a:p>
                      <a:r>
                        <a:rPr lang="en-US" sz="1800" dirty="0" smtClean="0"/>
                        <a:t>Mesenteric</a:t>
                      </a:r>
                      <a:endParaRPr lang="en-US" sz="1800" dirty="0"/>
                    </a:p>
                  </a:txBody>
                  <a:tcPr marL="91447" marR="91447" marT="45717" marB="45717"/>
                </a:tc>
                <a:tc>
                  <a:txBody>
                    <a:bodyPr/>
                    <a:lstStyle/>
                    <a:p>
                      <a:r>
                        <a:rPr lang="en-US" sz="1800" dirty="0" smtClean="0"/>
                        <a:t>5/76 (6.6) </a:t>
                      </a:r>
                      <a:endParaRPr lang="en-US" sz="1800" dirty="0"/>
                    </a:p>
                  </a:txBody>
                  <a:tcPr marL="91447" marR="91447" marT="45717" marB="45717"/>
                </a:tc>
              </a:tr>
              <a:tr h="370814">
                <a:tc>
                  <a:txBody>
                    <a:bodyPr/>
                    <a:lstStyle/>
                    <a:p>
                      <a:r>
                        <a:rPr lang="en-US" sz="1800" b="1" dirty="0" smtClean="0"/>
                        <a:t>Basilar</a:t>
                      </a:r>
                      <a:endParaRPr lang="en-US" sz="1800" b="1" dirty="0"/>
                    </a:p>
                  </a:txBody>
                  <a:tcPr marL="91447" marR="91447" marT="45717" marB="45717"/>
                </a:tc>
                <a:tc>
                  <a:txBody>
                    <a:bodyPr/>
                    <a:lstStyle/>
                    <a:p>
                      <a:r>
                        <a:rPr lang="en-US" sz="1800" b="1" dirty="0" smtClean="0"/>
                        <a:t>5/76 (6.6) </a:t>
                      </a:r>
                      <a:endParaRPr lang="en-US" sz="1800" b="1" dirty="0"/>
                    </a:p>
                  </a:txBody>
                  <a:tcPr marL="91447" marR="91447" marT="45717" marB="45717"/>
                </a:tc>
              </a:tr>
              <a:tr h="370814">
                <a:tc>
                  <a:txBody>
                    <a:bodyPr/>
                    <a:lstStyle/>
                    <a:p>
                      <a:r>
                        <a:rPr lang="en-US" sz="1800" b="1" dirty="0" smtClean="0"/>
                        <a:t>Vertebral </a:t>
                      </a:r>
                      <a:endParaRPr lang="en-US" sz="1800" b="1" dirty="0"/>
                    </a:p>
                  </a:txBody>
                  <a:tcPr marL="91447" marR="91447" marT="45717" marB="45717"/>
                </a:tc>
                <a:tc>
                  <a:txBody>
                    <a:bodyPr/>
                    <a:lstStyle/>
                    <a:p>
                      <a:r>
                        <a:rPr lang="en-US" sz="1800" b="1" dirty="0" smtClean="0"/>
                        <a:t>2/76 (2.6) </a:t>
                      </a:r>
                      <a:endParaRPr lang="en-US" sz="1800" b="1" dirty="0"/>
                    </a:p>
                  </a:txBody>
                  <a:tcPr marL="91447" marR="91447" marT="45717" marB="45717"/>
                </a:tc>
              </a:tr>
              <a:tr h="370814">
                <a:tc>
                  <a:txBody>
                    <a:bodyPr/>
                    <a:lstStyle/>
                    <a:p>
                      <a:r>
                        <a:rPr lang="en-US" sz="1800" dirty="0" smtClean="0"/>
                        <a:t>Subclavian </a:t>
                      </a:r>
                      <a:endParaRPr lang="en-US" sz="1800" dirty="0"/>
                    </a:p>
                  </a:txBody>
                  <a:tcPr marL="91447" marR="91447" marT="45717" marB="45717"/>
                </a:tc>
                <a:tc>
                  <a:txBody>
                    <a:bodyPr/>
                    <a:lstStyle/>
                    <a:p>
                      <a:r>
                        <a:rPr lang="en-US" sz="1800" dirty="0" smtClean="0"/>
                        <a:t>2/76 (2.6) </a:t>
                      </a:r>
                      <a:endParaRPr lang="en-US" sz="1800" dirty="0"/>
                    </a:p>
                  </a:txBody>
                  <a:tcPr marL="91447" marR="91447" marT="45717" marB="45717"/>
                </a:tc>
              </a:tr>
              <a:tr h="370814">
                <a:tc>
                  <a:txBody>
                    <a:bodyPr/>
                    <a:lstStyle/>
                    <a:p>
                      <a:r>
                        <a:rPr lang="en-US" sz="1800" dirty="0" smtClean="0"/>
                        <a:t>Popliteal</a:t>
                      </a:r>
                      <a:endParaRPr lang="en-US" sz="1800" dirty="0"/>
                    </a:p>
                  </a:txBody>
                  <a:tcPr marL="91447" marR="91447"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2/76 (2.6)</a:t>
                      </a:r>
                    </a:p>
                  </a:txBody>
                  <a:tcPr marL="91447" marR="91447" marT="45717" marB="45717"/>
                </a:tc>
              </a:tr>
            </a:tbl>
          </a:graphicData>
        </a:graphic>
      </p:graphicFrame>
      <p:sp>
        <p:nvSpPr>
          <p:cNvPr id="55340" name="TextBox 4"/>
          <p:cNvSpPr txBox="1">
            <a:spLocks noChangeArrowheads="1"/>
          </p:cNvSpPr>
          <p:nvPr/>
        </p:nvSpPr>
        <p:spPr bwMode="auto">
          <a:xfrm>
            <a:off x="628650" y="6453188"/>
            <a:ext cx="4672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Olin JW, </a:t>
            </a:r>
            <a:r>
              <a:rPr lang="hr-HR" altLang="en-US" sz="1800"/>
              <a:t>et al</a:t>
            </a:r>
            <a:r>
              <a:rPr lang="en-US" altLang="en-US" sz="1800"/>
              <a:t>. Circulation. 2012;125:3182–3190.</a:t>
            </a:r>
            <a:endParaRPr lang="hr-HR" altLang="en-US" sz="1800"/>
          </a:p>
          <a:p>
            <a:pPr>
              <a:spcBef>
                <a:spcPct val="0"/>
              </a:spcBef>
              <a:buFontTx/>
              <a:buNone/>
            </a:pPr>
            <a:endParaRPr lang="en-US" altLang="en-US" sz="1800"/>
          </a:p>
        </p:txBody>
      </p:sp>
      <p:pic>
        <p:nvPicPr>
          <p:cNvPr id="6" name="Picture 48" descr="Image result for willis circle&quot;"/>
          <p:cNvPicPr>
            <a:picLocks noChangeAspect="1" noChangeArrowheads="1"/>
          </p:cNvPicPr>
          <p:nvPr/>
        </p:nvPicPr>
        <p:blipFill rotWithShape="1">
          <a:blip r:embed="rId5">
            <a:extLst>
              <a:ext uri="{28A0092B-C50C-407E-A947-70E740481C1C}">
                <a14:useLocalDpi xmlns:a14="http://schemas.microsoft.com/office/drawing/2010/main" val="0"/>
              </a:ext>
            </a:extLst>
          </a:blip>
          <a:srcRect l="23634" t="1743" r="27783"/>
          <a:stretch/>
        </p:blipFill>
        <p:spPr bwMode="auto">
          <a:xfrm>
            <a:off x="5940151" y="1772816"/>
            <a:ext cx="2664297" cy="4632179"/>
          </a:xfrm>
          <a:prstGeom prst="rect">
            <a:avLst/>
          </a:prstGeom>
          <a:solidFill>
            <a:schemeClr val="bg1"/>
          </a:solidFill>
          <a:effectLst>
            <a:softEdge rad="254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62"/>
    </mc:Choice>
    <mc:Fallback>
      <p:transition spd="slow" advTm="1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6858000" cy="1143000"/>
          </a:xfrm>
        </p:spPr>
        <p:txBody>
          <a:bodyPr>
            <a:normAutofit fontScale="90000"/>
          </a:bodyPr>
          <a:lstStyle/>
          <a:p>
            <a:pPr eaLnBrk="1" hangingPunct="1">
              <a:defRPr/>
            </a:pPr>
            <a:r>
              <a:rPr lang="hr-HR" dirty="0" smtClean="0">
                <a:cs typeface="Times New Roman" pitchFamily="18" charset="0"/>
              </a:rPr>
              <a:t> </a:t>
            </a:r>
            <a:r>
              <a:rPr lang="hr-HR" sz="4000" dirty="0" smtClean="0">
                <a:cs typeface="Times New Roman" pitchFamily="18" charset="0"/>
              </a:rPr>
              <a:t>Imaging of extracranial dissection</a:t>
            </a:r>
            <a:endParaRPr lang="hr-HR" dirty="0" smtClean="0">
              <a:cs typeface="Times New Roman" pitchFamily="18" charset="0"/>
            </a:endParaRPr>
          </a:p>
        </p:txBody>
      </p:sp>
      <p:sp>
        <p:nvSpPr>
          <p:cNvPr id="8195" name="Rectangle 3"/>
          <p:cNvSpPr>
            <a:spLocks noGrp="1" noChangeArrowheads="1"/>
          </p:cNvSpPr>
          <p:nvPr>
            <p:ph type="body" idx="1"/>
          </p:nvPr>
        </p:nvSpPr>
        <p:spPr>
          <a:xfrm>
            <a:off x="419100" y="1295400"/>
            <a:ext cx="6477000" cy="4495800"/>
          </a:xfrm>
        </p:spPr>
        <p:txBody>
          <a:bodyPr>
            <a:normAutofit fontScale="70000" lnSpcReduction="20000"/>
          </a:bodyPr>
          <a:lstStyle/>
          <a:p>
            <a:pPr eaLnBrk="1" hangingPunct="1">
              <a:lnSpc>
                <a:spcPct val="90000"/>
              </a:lnSpc>
              <a:buFont typeface="Wingdings" pitchFamily="2" charset="2"/>
              <a:buNone/>
              <a:defRPr/>
            </a:pPr>
            <a:r>
              <a:rPr lang="hr-HR" dirty="0" smtClean="0">
                <a:cs typeface="Times New Roman" pitchFamily="18" charset="0"/>
              </a:rPr>
              <a:t>C</a:t>
            </a:r>
            <a:r>
              <a:rPr lang="en-GB" dirty="0" err="1" smtClean="0">
                <a:cs typeface="Times New Roman" pitchFamily="18" charset="0"/>
              </a:rPr>
              <a:t>atheter</a:t>
            </a:r>
            <a:r>
              <a:rPr lang="en-GB" dirty="0" smtClean="0">
                <a:cs typeface="Times New Roman" pitchFamily="18" charset="0"/>
              </a:rPr>
              <a:t> angiography:</a:t>
            </a:r>
            <a:endParaRPr lang="en-AU" dirty="0" smtClean="0">
              <a:cs typeface="Times New Roman" pitchFamily="18" charset="0"/>
            </a:endParaRPr>
          </a:p>
          <a:p>
            <a:pPr>
              <a:lnSpc>
                <a:spcPct val="90000"/>
              </a:lnSpc>
              <a:defRPr/>
            </a:pPr>
            <a:r>
              <a:rPr lang="hr-HR" dirty="0">
                <a:cs typeface="Times New Roman" pitchFamily="18" charset="0"/>
              </a:rPr>
              <a:t>tapered, flame-like, </a:t>
            </a:r>
            <a:r>
              <a:rPr lang="hr-HR" dirty="0" smtClean="0">
                <a:cs typeface="Times New Roman" pitchFamily="18" charset="0"/>
              </a:rPr>
              <a:t>occlusion,</a:t>
            </a:r>
            <a:endParaRPr lang="en-AU" dirty="0">
              <a:cs typeface="Times New Roman" pitchFamily="18" charset="0"/>
            </a:endParaRPr>
          </a:p>
          <a:p>
            <a:pPr eaLnBrk="1" hangingPunct="1">
              <a:lnSpc>
                <a:spcPct val="90000"/>
              </a:lnSpc>
              <a:defRPr/>
            </a:pPr>
            <a:r>
              <a:rPr lang="en-GB" dirty="0" smtClean="0">
                <a:cs typeface="Times New Roman" pitchFamily="18" charset="0"/>
              </a:rPr>
              <a:t>smooth or slightly irregular luminal narrowing,</a:t>
            </a:r>
            <a:endParaRPr lang="hr-HR" dirty="0" smtClean="0">
              <a:cs typeface="Times New Roman" pitchFamily="18" charset="0"/>
            </a:endParaRPr>
          </a:p>
          <a:p>
            <a:pPr eaLnBrk="1" hangingPunct="1">
              <a:lnSpc>
                <a:spcPct val="90000"/>
              </a:lnSpc>
              <a:defRPr/>
            </a:pPr>
            <a:r>
              <a:rPr lang="hr-HR" dirty="0" smtClean="0">
                <a:cs typeface="Times New Roman" pitchFamily="18" charset="0"/>
              </a:rPr>
              <a:t>p</a:t>
            </a:r>
            <a:r>
              <a:rPr lang="en-GB" dirty="0" err="1" smtClean="0">
                <a:cs typeface="Times New Roman" pitchFamily="18" charset="0"/>
              </a:rPr>
              <a:t>seudoaneurysm</a:t>
            </a:r>
            <a:r>
              <a:rPr lang="hr-HR" dirty="0" smtClean="0">
                <a:cs typeface="Times New Roman" pitchFamily="18" charset="0"/>
              </a:rPr>
              <a:t> (in 1/3 of pts.)</a:t>
            </a:r>
            <a:r>
              <a:rPr lang="en-GB" dirty="0" smtClean="0">
                <a:cs typeface="Times New Roman" pitchFamily="18" charset="0"/>
              </a:rPr>
              <a:t>,</a:t>
            </a:r>
            <a:endParaRPr lang="en-AU" dirty="0" smtClean="0">
              <a:cs typeface="Times New Roman" pitchFamily="18" charset="0"/>
            </a:endParaRPr>
          </a:p>
          <a:p>
            <a:pPr eaLnBrk="1" hangingPunct="1">
              <a:lnSpc>
                <a:spcPct val="90000"/>
              </a:lnSpc>
              <a:defRPr/>
            </a:pPr>
            <a:r>
              <a:rPr lang="en-GB" dirty="0" smtClean="0">
                <a:cs typeface="Times New Roman" pitchFamily="18" charset="0"/>
              </a:rPr>
              <a:t>intimal flap or double lumen (specific, in &lt;10%),</a:t>
            </a:r>
            <a:endParaRPr lang="en-AU" dirty="0" smtClean="0">
              <a:cs typeface="Times New Roman" pitchFamily="18" charset="0"/>
            </a:endParaRPr>
          </a:p>
          <a:p>
            <a:pPr eaLnBrk="1" hangingPunct="1">
              <a:lnSpc>
                <a:spcPct val="90000"/>
              </a:lnSpc>
              <a:defRPr/>
            </a:pPr>
            <a:r>
              <a:rPr lang="en-GB" dirty="0" smtClean="0">
                <a:cs typeface="Times New Roman" pitchFamily="18" charset="0"/>
              </a:rPr>
              <a:t>distal branch occlusion.</a:t>
            </a:r>
            <a:endParaRPr lang="hr-HR" dirty="0" smtClean="0">
              <a:cs typeface="Times New Roman" pitchFamily="18" charset="0"/>
            </a:endParaRPr>
          </a:p>
          <a:p>
            <a:pPr marL="0" indent="0">
              <a:lnSpc>
                <a:spcPct val="90000"/>
              </a:lnSpc>
              <a:buFont typeface="Arial" panose="020B0604020202020204" pitchFamily="34" charset="0"/>
              <a:buNone/>
              <a:defRPr/>
            </a:pPr>
            <a:r>
              <a:rPr lang="hr-HR" dirty="0" smtClean="0">
                <a:cs typeface="Times New Roman" pitchFamily="18" charset="0"/>
              </a:rPr>
              <a:t>MR images (SE 50-100%, SP 29-100%):</a:t>
            </a:r>
          </a:p>
          <a:p>
            <a:pPr>
              <a:lnSpc>
                <a:spcPct val="90000"/>
              </a:lnSpc>
              <a:defRPr/>
            </a:pPr>
            <a:r>
              <a:rPr lang="en-GB" dirty="0" smtClean="0">
                <a:cs typeface="Times New Roman" pitchFamily="18" charset="0"/>
              </a:rPr>
              <a:t>eccentric or circumferential periarterial rim </a:t>
            </a:r>
            <a:endParaRPr lang="hr-HR" dirty="0" smtClean="0">
              <a:cs typeface="Times New Roman" pitchFamily="18" charset="0"/>
            </a:endParaRPr>
          </a:p>
          <a:p>
            <a:pPr>
              <a:lnSpc>
                <a:spcPct val="90000"/>
              </a:lnSpc>
              <a:defRPr/>
            </a:pPr>
            <a:r>
              <a:rPr lang="en-GB" dirty="0" smtClean="0">
                <a:cs typeface="Times New Roman" pitchFamily="18" charset="0"/>
              </a:rPr>
              <a:t>intramural hematoma</a:t>
            </a:r>
            <a:r>
              <a:rPr lang="hr-HR" dirty="0" smtClean="0">
                <a:cs typeface="Times New Roman" pitchFamily="18" charset="0"/>
              </a:rPr>
              <a:t> - </a:t>
            </a:r>
            <a:r>
              <a:rPr lang="en-GB" dirty="0" smtClean="0">
                <a:cs typeface="Times New Roman" pitchFamily="18" charset="0"/>
              </a:rPr>
              <a:t>hyperintense </a:t>
            </a:r>
            <a:r>
              <a:rPr lang="hr-HR" dirty="0" smtClean="0">
                <a:cs typeface="Times New Roman" pitchFamily="18" charset="0"/>
              </a:rPr>
              <a:t>signal </a:t>
            </a:r>
          </a:p>
          <a:p>
            <a:pPr>
              <a:lnSpc>
                <a:spcPct val="90000"/>
              </a:lnSpc>
              <a:defRPr/>
            </a:pPr>
            <a:r>
              <a:rPr lang="en-GB" dirty="0" smtClean="0">
                <a:cs typeface="Times New Roman" pitchFamily="18" charset="0"/>
              </a:rPr>
              <a:t>T1 </a:t>
            </a:r>
            <a:r>
              <a:rPr lang="en-GB" dirty="0">
                <a:cs typeface="Times New Roman" pitchFamily="18" charset="0"/>
              </a:rPr>
              <a:t>and </a:t>
            </a:r>
            <a:r>
              <a:rPr lang="en-GB" dirty="0" smtClean="0">
                <a:cs typeface="Times New Roman" pitchFamily="18" charset="0"/>
              </a:rPr>
              <a:t>T2</a:t>
            </a:r>
            <a:r>
              <a:rPr lang="hr-HR" dirty="0" smtClean="0">
                <a:cs typeface="Times New Roman" pitchFamily="18" charset="0"/>
              </a:rPr>
              <a:t> </a:t>
            </a:r>
            <a:r>
              <a:rPr lang="en-GB" dirty="0" smtClean="0">
                <a:cs typeface="Times New Roman" pitchFamily="18" charset="0"/>
              </a:rPr>
              <a:t>weighted images.</a:t>
            </a:r>
            <a:endParaRPr lang="hr-HR" dirty="0" smtClean="0">
              <a:cs typeface="Times New Roman" pitchFamily="18" charset="0"/>
            </a:endParaRPr>
          </a:p>
          <a:p>
            <a:pPr marL="0" indent="0">
              <a:lnSpc>
                <a:spcPct val="90000"/>
              </a:lnSpc>
              <a:buFont typeface="Arial" panose="020B0604020202020204" pitchFamily="34" charset="0"/>
              <a:buNone/>
              <a:defRPr/>
            </a:pPr>
            <a:r>
              <a:rPr lang="hr-HR" dirty="0" smtClean="0">
                <a:cs typeface="Times New Roman" pitchFamily="18" charset="0"/>
              </a:rPr>
              <a:t>CTA: SE 51-100%, SP 67-100%</a:t>
            </a:r>
            <a:endParaRPr lang="en-AU" dirty="0" smtClean="0">
              <a:cs typeface="Times New Roman" pitchFamily="18" charset="0"/>
            </a:endParaRPr>
          </a:p>
          <a:p>
            <a:pPr>
              <a:lnSpc>
                <a:spcPct val="90000"/>
              </a:lnSpc>
              <a:defRPr/>
            </a:pPr>
            <a:r>
              <a:rPr lang="hr-HR" dirty="0" smtClean="0"/>
              <a:t>Requires more expertise</a:t>
            </a:r>
          </a:p>
          <a:p>
            <a:pPr>
              <a:lnSpc>
                <a:spcPct val="90000"/>
              </a:lnSpc>
              <a:defRPr/>
            </a:pPr>
            <a:r>
              <a:rPr lang="hr-HR" dirty="0" smtClean="0"/>
              <a:t>Available</a:t>
            </a:r>
          </a:p>
        </p:txBody>
      </p:sp>
      <p:sp>
        <p:nvSpPr>
          <p:cNvPr id="7172" name="TextBox 4"/>
          <p:cNvSpPr txBox="1">
            <a:spLocks noChangeArrowheads="1"/>
          </p:cNvSpPr>
          <p:nvPr/>
        </p:nvSpPr>
        <p:spPr bwMode="auto">
          <a:xfrm>
            <a:off x="76200" y="6096000"/>
            <a:ext cx="83645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400">
                <a:latin typeface="Arial" panose="020B0604020202020204" pitchFamily="34" charset="0"/>
              </a:rPr>
              <a:t>Houser OW, Mokri B et al. AJNR Am J Neuroradiol 1984;5:27-34.</a:t>
            </a:r>
          </a:p>
          <a:p>
            <a:pPr eaLnBrk="1" hangingPunct="1">
              <a:spcBef>
                <a:spcPct val="0"/>
              </a:spcBef>
              <a:buFontTx/>
              <a:buNone/>
            </a:pPr>
            <a:r>
              <a:rPr lang="hr-HR" altLang="en-US" sz="1400">
                <a:latin typeface="Arial" panose="020B0604020202020204" pitchFamily="34" charset="0"/>
              </a:rPr>
              <a:t>Provenzale JM, Sarikaya B. AJNR 2009;193:1167-74</a:t>
            </a:r>
          </a:p>
          <a:p>
            <a:pPr eaLnBrk="1" hangingPunct="1">
              <a:spcBef>
                <a:spcPct val="0"/>
              </a:spcBef>
              <a:buFontTx/>
              <a:buNone/>
            </a:pPr>
            <a:r>
              <a:rPr lang="hr-HR" altLang="en-US" sz="1400">
                <a:latin typeface="Arial" panose="020B0604020202020204" pitchFamily="34" charset="0"/>
              </a:rPr>
              <a:t>Rodallec MH,et al. RadioGraphics 2008;28:1711–28 Hanning U,et al. J Neuroimaging 2017;27:607-12</a:t>
            </a:r>
            <a:r>
              <a:rPr lang="hr-HR" altLang="en-US" sz="1600">
                <a:latin typeface="Arial" panose="020B0604020202020204" pitchFamily="34" charset="0"/>
              </a:rPr>
              <a:t>. </a:t>
            </a:r>
          </a:p>
        </p:txBody>
      </p:sp>
      <p:pic>
        <p:nvPicPr>
          <p:cNvPr id="717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152400"/>
            <a:ext cx="160496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554288"/>
            <a:ext cx="163036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Down Arrow 8"/>
          <p:cNvSpPr>
            <a:spLocks noChangeArrowheads="1"/>
          </p:cNvSpPr>
          <p:nvPr/>
        </p:nvSpPr>
        <p:spPr bwMode="auto">
          <a:xfrm>
            <a:off x="7772400" y="2743200"/>
            <a:ext cx="228600" cy="368300"/>
          </a:xfrm>
          <a:prstGeom prst="downArrow">
            <a:avLst>
              <a:gd name="adj1" fmla="val 50000"/>
              <a:gd name="adj2" fmla="val 49930"/>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7176" name="Right Arrow 9"/>
          <p:cNvSpPr>
            <a:spLocks noChangeArrowheads="1"/>
          </p:cNvSpPr>
          <p:nvPr/>
        </p:nvSpPr>
        <p:spPr bwMode="auto">
          <a:xfrm>
            <a:off x="7315200" y="1447800"/>
            <a:ext cx="381000" cy="228600"/>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7177" name="Right Arrow 10"/>
          <p:cNvSpPr>
            <a:spLocks noChangeArrowheads="1"/>
          </p:cNvSpPr>
          <p:nvPr/>
        </p:nvSpPr>
        <p:spPr bwMode="auto">
          <a:xfrm rot="-9855619">
            <a:off x="7599363" y="4406900"/>
            <a:ext cx="525462" cy="219075"/>
          </a:xfrm>
          <a:prstGeom prst="rightArrow">
            <a:avLst>
              <a:gd name="adj1" fmla="val 50000"/>
              <a:gd name="adj2" fmla="val 49770"/>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7178" name="Right Arrow 11"/>
          <p:cNvSpPr>
            <a:spLocks noChangeArrowheads="1"/>
          </p:cNvSpPr>
          <p:nvPr/>
        </p:nvSpPr>
        <p:spPr bwMode="auto">
          <a:xfrm rot="-9555510">
            <a:off x="7597775" y="4024313"/>
            <a:ext cx="381000" cy="228600"/>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7179" name="Down Arrow 14"/>
          <p:cNvSpPr>
            <a:spLocks noChangeArrowheads="1"/>
          </p:cNvSpPr>
          <p:nvPr/>
        </p:nvSpPr>
        <p:spPr bwMode="auto">
          <a:xfrm rot="8495703">
            <a:off x="7959725" y="3900488"/>
            <a:ext cx="185738" cy="396875"/>
          </a:xfrm>
          <a:prstGeom prst="downArrow">
            <a:avLst>
              <a:gd name="adj1" fmla="val 50000"/>
              <a:gd name="adj2" fmla="val 50154"/>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pic>
        <p:nvPicPr>
          <p:cNvPr id="718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4438" y="4870450"/>
            <a:ext cx="1706562"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1" name="Up Arrow 5"/>
          <p:cNvSpPr>
            <a:spLocks noChangeArrowheads="1"/>
          </p:cNvSpPr>
          <p:nvPr/>
        </p:nvSpPr>
        <p:spPr bwMode="auto">
          <a:xfrm>
            <a:off x="6781800" y="5791200"/>
            <a:ext cx="228600" cy="381000"/>
          </a:xfrm>
          <a:prstGeom prst="upArrow">
            <a:avLst>
              <a:gd name="adj1" fmla="val 50000"/>
              <a:gd name="adj2" fmla="val 50008"/>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pic>
        <p:nvPicPr>
          <p:cNvPr id="7182" name="Picture 3"/>
          <p:cNvPicPr>
            <a:picLocks noChangeAspect="1" noChangeArrowheads="1"/>
          </p:cNvPicPr>
          <p:nvPr/>
        </p:nvPicPr>
        <p:blipFill>
          <a:blip r:embed="rId9">
            <a:extLst>
              <a:ext uri="{28A0092B-C50C-407E-A947-70E740481C1C}">
                <a14:useLocalDpi xmlns:a14="http://schemas.microsoft.com/office/drawing/2010/main" val="0"/>
              </a:ext>
            </a:extLst>
          </a:blip>
          <a:srcRect l="15945" r="28020" b="-1486"/>
          <a:stretch>
            <a:fillRect/>
          </a:stretch>
        </p:blipFill>
        <p:spPr bwMode="auto">
          <a:xfrm>
            <a:off x="8001000" y="4921250"/>
            <a:ext cx="9144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4"/>
          <p:cNvPicPr>
            <a:picLocks noChangeAspect="1" noChangeArrowheads="1"/>
          </p:cNvPicPr>
          <p:nvPr/>
        </p:nvPicPr>
        <p:blipFill>
          <a:blip r:embed="rId10">
            <a:extLst>
              <a:ext uri="{28A0092B-C50C-407E-A947-70E740481C1C}">
                <a14:useLocalDpi xmlns:a14="http://schemas.microsoft.com/office/drawing/2010/main" val="0"/>
              </a:ext>
            </a:extLst>
          </a:blip>
          <a:srcRect l="7802" t="9802" r="13498" b="26740"/>
          <a:stretch>
            <a:fillRect/>
          </a:stretch>
        </p:blipFill>
        <p:spPr bwMode="auto">
          <a:xfrm>
            <a:off x="4108450" y="4333875"/>
            <a:ext cx="2185988"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84" name="Up Arrow 5"/>
          <p:cNvSpPr>
            <a:spLocks noChangeArrowheads="1"/>
          </p:cNvSpPr>
          <p:nvPr/>
        </p:nvSpPr>
        <p:spPr bwMode="auto">
          <a:xfrm>
            <a:off x="8534400" y="5943600"/>
            <a:ext cx="381000" cy="228600"/>
          </a:xfrm>
          <a:prstGeom prst="left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pic>
        <p:nvPicPr>
          <p:cNvPr id="5137" name="Picture 2"/>
          <p:cNvPicPr>
            <a:picLocks noChangeAspect="1" noChangeArrowheads="1"/>
          </p:cNvPicPr>
          <p:nvPr/>
        </p:nvPicPr>
        <p:blipFill>
          <a:blip r:embed="rId11">
            <a:extLst>
              <a:ext uri="{28A0092B-C50C-407E-A947-70E740481C1C}">
                <a14:useLocalDpi xmlns:a14="http://schemas.microsoft.com/office/drawing/2010/main" val="0"/>
              </a:ext>
            </a:extLst>
          </a:blip>
          <a:srcRect l="31374" t="49342" r="12799" b="31148"/>
          <a:stretch>
            <a:fillRect/>
          </a:stretch>
        </p:blipFill>
        <p:spPr bwMode="auto">
          <a:xfrm>
            <a:off x="914400" y="5133975"/>
            <a:ext cx="2971800"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38" name="Up Arrow 5"/>
          <p:cNvSpPr>
            <a:spLocks noChangeArrowheads="1"/>
          </p:cNvSpPr>
          <p:nvPr/>
        </p:nvSpPr>
        <p:spPr bwMode="auto">
          <a:xfrm>
            <a:off x="2667000" y="5410200"/>
            <a:ext cx="228600" cy="381000"/>
          </a:xfrm>
          <a:prstGeom prst="upArrow">
            <a:avLst>
              <a:gd name="adj1" fmla="val 50000"/>
              <a:gd name="adj2" fmla="val 50008"/>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5139" name="Up Arrow 5"/>
          <p:cNvSpPr>
            <a:spLocks noChangeArrowheads="1"/>
          </p:cNvSpPr>
          <p:nvPr/>
        </p:nvSpPr>
        <p:spPr bwMode="auto">
          <a:xfrm>
            <a:off x="5562600" y="5257800"/>
            <a:ext cx="228600" cy="381000"/>
          </a:xfrm>
          <a:prstGeom prst="upArrow">
            <a:avLst>
              <a:gd name="adj1" fmla="val 50000"/>
              <a:gd name="adj2" fmla="val 50008"/>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7990"/>
    </mc:Choice>
    <mc:Fallback>
      <p:transition spd="slow" advTm="57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5135"/>
                                        </p:tgtEl>
                                      </p:cBhvr>
                                      <p:by x="150000" y="15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3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mph" presetSubtype="0" fill="hold" nodeType="clickEffect">
                                  <p:stCondLst>
                                    <p:cond delay="0"/>
                                  </p:stCondLst>
                                  <p:childTnLst>
                                    <p:animScale>
                                      <p:cBhvr>
                                        <p:cTn id="18" dur="2000" fill="hold"/>
                                        <p:tgtEl>
                                          <p:spTgt spid="5137"/>
                                        </p:tgtEl>
                                      </p:cBhvr>
                                      <p:by x="150000" y="150000"/>
                                    </p:animScale>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1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5138" grpId="0" animBg="1"/>
      <p:bldP spid="513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algn="l" eaLnBrk="1" hangingPunct="1"/>
            <a:r>
              <a:rPr lang="hr-HR" altLang="en-US" sz="4000" smtClean="0"/>
              <a:t>Beaded appearance </a:t>
            </a:r>
            <a:br>
              <a:rPr lang="hr-HR" altLang="en-US" sz="4000" smtClean="0"/>
            </a:br>
            <a:r>
              <a:rPr lang="hr-HR" altLang="en-US" sz="4000" smtClean="0"/>
              <a:t>long tubular stenosis</a:t>
            </a:r>
            <a:endParaRPr lang="en-US" altLang="en-US" sz="4000" smtClean="0"/>
          </a:p>
        </p:txBody>
      </p:sp>
      <p:pic>
        <p:nvPicPr>
          <p:cNvPr id="57347" name="Picture 7" descr="DISPL_20110614_Carotid-_Arijan_0013.JPG"/>
          <p:cNvPicPr>
            <a:picLocks noChangeAspect="1"/>
          </p:cNvPicPr>
          <p:nvPr/>
        </p:nvPicPr>
        <p:blipFill>
          <a:blip r:embed="rId8">
            <a:extLst>
              <a:ext uri="{28A0092B-C50C-407E-A947-70E740481C1C}">
                <a14:useLocalDpi xmlns:a14="http://schemas.microsoft.com/office/drawing/2010/main" val="0"/>
              </a:ext>
            </a:extLst>
          </a:blip>
          <a:srcRect l="9079" r="21864"/>
          <a:stretch>
            <a:fillRect/>
          </a:stretch>
        </p:blipFill>
        <p:spPr bwMode="auto">
          <a:xfrm>
            <a:off x="5292725" y="96838"/>
            <a:ext cx="27352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6"/>
          <p:cNvSpPr txBox="1">
            <a:spLocks noChangeArrowheads="1"/>
          </p:cNvSpPr>
          <p:nvPr/>
        </p:nvSpPr>
        <p:spPr bwMode="auto">
          <a:xfrm>
            <a:off x="6659563" y="4132263"/>
            <a:ext cx="1144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r-HR" altLang="en-US" sz="1800"/>
              <a:t>Kings coils</a:t>
            </a:r>
            <a:endParaRPr lang="en-US" altLang="en-US" sz="1800"/>
          </a:p>
        </p:txBody>
      </p:sp>
      <p:pic>
        <p:nvPicPr>
          <p:cNvPr id="3" name="tubularna stenoza vert.AVI">
            <a:hlinkClick r:id="" action="ppaction://media"/>
          </p:cNvPr>
          <p:cNvPicPr>
            <a:picLocks noRot="1" noChangeAspect="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3937000" y="3400425"/>
            <a:ext cx="46990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ubularna stenoza aci.AVI">
            <a:hlinkClick r:id="" action="ppaction://media"/>
          </p:cNvPr>
          <p:cNvPicPr>
            <a:picLocks noRot="1" noChangeAspect="1"/>
          </p:cNvPicPr>
          <p:nvPr>
            <a:videoFile r:link="rId2"/>
          </p:nvPr>
        </p:nvPicPr>
        <p:blipFill>
          <a:blip r:embed="rId10">
            <a:extLst>
              <a:ext uri="{28A0092B-C50C-407E-A947-70E740481C1C}">
                <a14:useLocalDpi xmlns:a14="http://schemas.microsoft.com/office/drawing/2010/main" val="0"/>
              </a:ext>
            </a:extLst>
          </a:blip>
          <a:srcRect/>
          <a:stretch>
            <a:fillRect/>
          </a:stretch>
        </p:blipFill>
        <p:spPr bwMode="auto">
          <a:xfrm>
            <a:off x="817563" y="1741488"/>
            <a:ext cx="339407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e-ID20190403123552175.avi">
            <a:hlinkClick r:id="" action="ppaction://media"/>
          </p:cNvPr>
          <p:cNvPicPr>
            <a:picLocks noGrp="1" noRot="1" noChangeAspect="1"/>
          </p:cNvPicPr>
          <p:nvPr>
            <p:ph idx="1"/>
            <a:videoFile r:link="rId3"/>
          </p:nvPr>
        </p:nvPicPr>
        <p:blipFill>
          <a:blip r:embed="rId11">
            <a:extLst>
              <a:ext uri="{28A0092B-C50C-407E-A947-70E740481C1C}">
                <a14:useLocalDpi xmlns:a14="http://schemas.microsoft.com/office/drawing/2010/main" val="0"/>
              </a:ext>
            </a:extLst>
          </a:blip>
          <a:srcRect/>
          <a:stretch>
            <a:fillRect/>
          </a:stretch>
        </p:blipFill>
        <p:spPr>
          <a:xfrm>
            <a:off x="684213" y="3933825"/>
            <a:ext cx="3259137" cy="2444750"/>
          </a:xfrm>
        </p:spPr>
      </p:pic>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77"/>
    </mc:Choice>
    <mc:Fallback>
      <p:transition spd="slow" advTm="1147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367" fill="hold"/>
                                        <p:tgtEl>
                                          <p:spTgt spid="8"/>
                                        </p:tgtEl>
                                      </p:cBhvr>
                                    </p:cmd>
                                  </p:childTnLst>
                                </p:cTn>
                              </p:par>
                              <p:par>
                                <p:cTn id="10" presetID="1" presetClass="mediacall" presetSubtype="0" fill="hold" nodeType="withEffect">
                                  <p:stCondLst>
                                    <p:cond delay="0"/>
                                  </p:stCondLst>
                                  <p:childTnLst>
                                    <p:cmd type="call" cmd="playFrom(0.0)">
                                      <p:cBhvr>
                                        <p:cTn id="11" dur="6017" fill="hold"/>
                                        <p:tgtEl>
                                          <p:spTgt spid="5"/>
                                        </p:tgtEl>
                                      </p:cBhvr>
                                    </p:cmd>
                                  </p:childTnLst>
                                </p:cTn>
                              </p:par>
                              <p:par>
                                <p:cTn id="12" presetID="1" presetClass="mediacall" presetSubtype="0" fill="hold" nodeType="withEffect">
                                  <p:stCondLst>
                                    <p:cond delay="0"/>
                                  </p:stCondLst>
                                  <p:childTnLst>
                                    <p:cmd type="call" cmd="playFrom(0.0)">
                                      <p:cBhvr>
                                        <p:cTn id="13" dur="11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8"/>
                </p:tgtEl>
              </p:cMediaNode>
            </p:video>
            <p:seq concurrent="1" nextAc="seek">
              <p:cTn id="15" restart="whenNotActive" fill="hold" evtFilter="cancelBubble" nodeType="interactiveSeq">
                <p:stCondLst>
                  <p:cond evt="onClick" delay="0">
                    <p:tgtEl>
                      <p:spTgt spid="8"/>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video>
              <p:cMediaNode vol="80000">
                <p:cTn id="20" repeatCount="indefinite" fill="hold" display="0">
                  <p:stCondLst>
                    <p:cond delay="indefinite"/>
                  </p:stCondLst>
                </p:cTn>
                <p:tgtEl>
                  <p:spTgt spid="5"/>
                </p:tgtEl>
              </p:cMediaNode>
            </p:video>
            <p:seq concurrent="1" nextAc="seek">
              <p:cTn id="21" restart="whenNotActive" fill="hold" evtFilter="cancelBubble" nodeType="interactiveSeq">
                <p:stCondLst>
                  <p:cond evt="onClick" delay="0">
                    <p:tgtEl>
                      <p:spTgt spid="5"/>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video>
              <p:cMediaNode vol="80000">
                <p:cTn id="26" repeatCount="indefinite"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50" objId="8"/>
        <p14:playEvt time="162" objId="5"/>
        <p14:playEvt time="174" objId="3"/>
        <p14:stopEvt time="11477" objId="8"/>
        <p14:stopEvt time="11477" objId="5"/>
        <p14:stopEvt time="11477" objId="3"/>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hr-HR" altLang="en-US" smtClean="0"/>
              <a:t>Multifocal stenosis and dilatation</a:t>
            </a:r>
            <a:endParaRPr lang="en-US" altLang="en-US" smtClean="0"/>
          </a:p>
        </p:txBody>
      </p:sp>
      <p:pic>
        <p:nvPicPr>
          <p:cNvPr id="59395"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423863" y="2057400"/>
            <a:ext cx="3190875" cy="2392363"/>
          </a:xfrm>
        </p:spPr>
      </p:pic>
      <p:pic>
        <p:nvPicPr>
          <p:cNvPr id="5" name="ACI RT FUZ ANE.avi">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3625850" y="17526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624"/>
    </mc:Choice>
    <mc:Fallback>
      <p:transition spd="slow" advTm="15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065" objId="5"/>
        <p14:triggerEvt type="onClick" time="7065" objId="5"/>
        <p14:stopEvt time="11598" objId="5"/>
        <p14:playEvt time="11621" objId="5"/>
        <p14:triggerEvt type="onClick" time="11621" objId="5"/>
        <p14:stopEvt time="15624" objId="5"/>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algn="l"/>
            <a:r>
              <a:rPr lang="hr-HR" altLang="en-US" smtClean="0"/>
              <a:t>Subtle changes</a:t>
            </a:r>
            <a:endParaRPr lang="en-US" altLang="en-US" smtClean="0"/>
          </a:p>
        </p:txBody>
      </p:sp>
      <p:pic>
        <p:nvPicPr>
          <p:cNvPr id="60419"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rcRect l="19858" t="41667" r="18085" b="18333"/>
          <a:stretch>
            <a:fillRect/>
          </a:stretch>
        </p:blipFill>
        <p:spPr>
          <a:xfrm>
            <a:off x="539750" y="1695450"/>
            <a:ext cx="3600450" cy="1728788"/>
          </a:xfrm>
        </p:spPr>
      </p:pic>
      <p:pic>
        <p:nvPicPr>
          <p:cNvPr id="60420" name="Picture 8"/>
          <p:cNvPicPr>
            <a:picLocks noChangeAspect="1"/>
          </p:cNvPicPr>
          <p:nvPr/>
        </p:nvPicPr>
        <p:blipFill>
          <a:blip r:embed="rId6">
            <a:extLst>
              <a:ext uri="{28A0092B-C50C-407E-A947-70E740481C1C}">
                <a14:useLocalDpi xmlns:a14="http://schemas.microsoft.com/office/drawing/2010/main" val="0"/>
              </a:ext>
            </a:extLst>
          </a:blip>
          <a:srcRect l="20074" t="31100" r="20074" b="19550"/>
          <a:stretch>
            <a:fillRect/>
          </a:stretch>
        </p:blipFill>
        <p:spPr bwMode="auto">
          <a:xfrm>
            <a:off x="4067175" y="296863"/>
            <a:ext cx="5056188"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0"/>
          <p:cNvPicPr>
            <a:picLocks noChangeAspect="1"/>
          </p:cNvPicPr>
          <p:nvPr/>
        </p:nvPicPr>
        <p:blipFill>
          <a:blip r:embed="rId7">
            <a:extLst>
              <a:ext uri="{28A0092B-C50C-407E-A947-70E740481C1C}">
                <a14:useLocalDpi xmlns:a14="http://schemas.microsoft.com/office/drawing/2010/main" val="0"/>
              </a:ext>
            </a:extLst>
          </a:blip>
          <a:srcRect l="30313" t="20917" r="30313" b="49800"/>
          <a:stretch>
            <a:fillRect/>
          </a:stretch>
        </p:blipFill>
        <p:spPr bwMode="auto">
          <a:xfrm>
            <a:off x="539750" y="4292600"/>
            <a:ext cx="36004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wn Arrow 12"/>
          <p:cNvSpPr/>
          <p:nvPr/>
        </p:nvSpPr>
        <p:spPr>
          <a:xfrm>
            <a:off x="1692275" y="1700213"/>
            <a:ext cx="215900" cy="649287"/>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4" name="Up Arrow 13"/>
          <p:cNvSpPr/>
          <p:nvPr/>
        </p:nvSpPr>
        <p:spPr>
          <a:xfrm>
            <a:off x="2051050" y="5661025"/>
            <a:ext cx="288925" cy="576263"/>
          </a:xfrm>
          <a:prstGeom prst="up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pic>
        <p:nvPicPr>
          <p:cNvPr id="60424" name="Picture 1"/>
          <p:cNvPicPr>
            <a:picLocks noChangeAspect="1"/>
          </p:cNvPicPr>
          <p:nvPr/>
        </p:nvPicPr>
        <p:blipFill>
          <a:blip r:embed="rId8">
            <a:extLst>
              <a:ext uri="{28A0092B-C50C-407E-A947-70E740481C1C}">
                <a14:useLocalDpi xmlns:a14="http://schemas.microsoft.com/office/drawing/2010/main" val="0"/>
              </a:ext>
            </a:extLst>
          </a:blip>
          <a:srcRect l="10258" t="21085" r="19649" b="10532"/>
          <a:stretch>
            <a:fillRect/>
          </a:stretch>
        </p:blipFill>
        <p:spPr bwMode="auto">
          <a:xfrm>
            <a:off x="4175125" y="3413125"/>
            <a:ext cx="38528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72"/>
    </mc:Choice>
    <mc:Fallback>
      <p:transition spd="slow" advTm="11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hr-HR" altLang="en-US" smtClean="0"/>
              <a:t>Better detection online than on freezed images</a:t>
            </a:r>
            <a:endParaRPr lang="en-US" altLang="en-US" smtClean="0"/>
          </a:p>
        </p:txBody>
      </p:sp>
      <p:pic>
        <p:nvPicPr>
          <p:cNvPr id="2" name="multifokalna fmd korbar.avi">
            <a:hlinkClick r:id="" action="ppaction://media"/>
          </p:cNvPr>
          <p:cNvPicPr>
            <a:picLocks noGrp="1" noRot="1" noChangeAspect="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3924300" y="1690688"/>
            <a:ext cx="5080000" cy="3810000"/>
          </a:xfrm>
        </p:spPr>
      </p:pic>
      <p:pic>
        <p:nvPicPr>
          <p:cNvPr id="62468" name="Picture 2"/>
          <p:cNvPicPr>
            <a:picLocks noChangeAspect="1"/>
          </p:cNvPicPr>
          <p:nvPr/>
        </p:nvPicPr>
        <p:blipFill>
          <a:blip r:embed="rId6">
            <a:extLst>
              <a:ext uri="{28A0092B-C50C-407E-A947-70E740481C1C}">
                <a14:useLocalDpi xmlns:a14="http://schemas.microsoft.com/office/drawing/2010/main" val="0"/>
              </a:ext>
            </a:extLst>
          </a:blip>
          <a:srcRect l="8414" t="4501" b="43"/>
          <a:stretch>
            <a:fillRect/>
          </a:stretch>
        </p:blipFill>
        <p:spPr bwMode="auto">
          <a:xfrm>
            <a:off x="34925" y="2492375"/>
            <a:ext cx="39243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718"/>
    </mc:Choice>
    <mc:Fallback>
      <p:transition spd="slow" advTm="15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832" objId="2"/>
        <p14:triggerEvt type="onClick" time="10832" objId="2"/>
        <p14:stopEvt time="15718" objId="2"/>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hr-HR" altLang="en-US" sz="4000" smtClean="0"/>
              <a:t>Increased IMT or focal increased IMT</a:t>
            </a:r>
            <a:endParaRPr lang="en-US" altLang="en-US" sz="4000" smtClean="0"/>
          </a:p>
        </p:txBody>
      </p:sp>
      <p:pic>
        <p:nvPicPr>
          <p:cNvPr id="63491"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rcRect l="19548" t="31667" r="41356" b="28334"/>
          <a:stretch>
            <a:fillRect/>
          </a:stretch>
        </p:blipFill>
        <p:spPr>
          <a:xfrm>
            <a:off x="4572000" y="1341438"/>
            <a:ext cx="4032250" cy="2303462"/>
          </a:xfrm>
        </p:spPr>
      </p:pic>
      <p:pic>
        <p:nvPicPr>
          <p:cNvPr id="63492" name="Picture 4"/>
          <p:cNvPicPr>
            <a:picLocks noChangeAspect="1"/>
          </p:cNvPicPr>
          <p:nvPr/>
        </p:nvPicPr>
        <p:blipFill>
          <a:blip r:embed="rId6">
            <a:extLst>
              <a:ext uri="{28A0092B-C50C-407E-A947-70E740481C1C}">
                <a14:useLocalDpi xmlns:a14="http://schemas.microsoft.com/office/drawing/2010/main" val="0"/>
              </a:ext>
            </a:extLst>
          </a:blip>
          <a:srcRect l="14790" t="10513" r="16335" b="5113"/>
          <a:stretch>
            <a:fillRect/>
          </a:stretch>
        </p:blipFill>
        <p:spPr bwMode="auto">
          <a:xfrm>
            <a:off x="628650" y="3074988"/>
            <a:ext cx="3733800"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9011965_20180412_Carotid-_Arijan_0003.AVI">
            <a:hlinkClick r:id="" action="ppaction://media"/>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4356100" y="3679825"/>
            <a:ext cx="46990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p:cNvPicPr>
            <a:picLocks noChangeAspect="1"/>
          </p:cNvPicPr>
          <p:nvPr/>
        </p:nvPicPr>
        <p:blipFill>
          <a:blip r:embed="rId8">
            <a:extLst>
              <a:ext uri="{28A0092B-C50C-407E-A947-70E740481C1C}">
                <a14:useLocalDpi xmlns:a14="http://schemas.microsoft.com/office/drawing/2010/main" val="0"/>
              </a:ext>
            </a:extLst>
          </a:blip>
          <a:srcRect l="19289" t="34251" r="26375" b="37399"/>
          <a:stretch>
            <a:fillRect/>
          </a:stretch>
        </p:blipFill>
        <p:spPr bwMode="auto">
          <a:xfrm>
            <a:off x="179388" y="1476375"/>
            <a:ext cx="4252912"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433"/>
    </mc:Choice>
    <mc:Fallback>
      <p:transition spd="slow" advTm="1443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7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2" objId="6"/>
        <p14:stopEvt time="14433" objId="6"/>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hr-HR" altLang="en-US" smtClean="0"/>
              <a:t>Fusiform aneurysm or multifocal FMD with dilatations?</a:t>
            </a:r>
            <a:endParaRPr lang="en-US" altLang="en-US" smtClean="0"/>
          </a:p>
        </p:txBody>
      </p:sp>
      <p:pic>
        <p:nvPicPr>
          <p:cNvPr id="64515"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671638" y="1825625"/>
            <a:ext cx="5800725" cy="4351338"/>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65"/>
    </mc:Choice>
    <mc:Fallback>
      <p:transition spd="slow" advTm="10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hr-HR" altLang="en-US" smtClean="0"/>
              <a:t>Carotid or vertebral aneurysm</a:t>
            </a:r>
            <a:endParaRPr lang="en-US" altLang="en-US" smtClean="0"/>
          </a:p>
        </p:txBody>
      </p:sp>
      <p:pic>
        <p:nvPicPr>
          <p:cNvPr id="8" name="De-ID20190403123954581.avi">
            <a:hlinkClick r:id="" action="ppaction://media"/>
          </p:cNvPr>
          <p:cNvPicPr>
            <a:picLocks noGrp="1" noRot="1" noChangeAspect="1"/>
          </p:cNvPicPr>
          <p:nvPr>
            <p:ph idx="1"/>
            <a:videoFile r:link="rId1"/>
          </p:nvPr>
        </p:nvPicPr>
        <p:blipFill>
          <a:blip r:embed="rId7">
            <a:extLst>
              <a:ext uri="{28A0092B-C50C-407E-A947-70E740481C1C}">
                <a14:useLocalDpi xmlns:a14="http://schemas.microsoft.com/office/drawing/2010/main" val="0"/>
              </a:ext>
            </a:extLst>
          </a:blip>
          <a:srcRect/>
          <a:stretch>
            <a:fillRect/>
          </a:stretch>
        </p:blipFill>
        <p:spPr>
          <a:xfrm>
            <a:off x="4716463" y="4087813"/>
            <a:ext cx="3351212" cy="2514600"/>
          </a:xfrm>
        </p:spPr>
      </p:pic>
      <p:pic>
        <p:nvPicPr>
          <p:cNvPr id="65540" name="Picture 2"/>
          <p:cNvPicPr>
            <a:picLocks noChangeAspect="1" noChangeArrowheads="1"/>
          </p:cNvPicPr>
          <p:nvPr/>
        </p:nvPicPr>
        <p:blipFill>
          <a:blip r:embed="rId8">
            <a:extLst>
              <a:ext uri="{28A0092B-C50C-407E-A947-70E740481C1C}">
                <a14:useLocalDpi xmlns:a14="http://schemas.microsoft.com/office/drawing/2010/main" val="0"/>
              </a:ext>
            </a:extLst>
          </a:blip>
          <a:srcRect l="10876" t="16232" r="31120"/>
          <a:stretch>
            <a:fillRect/>
          </a:stretch>
        </p:blipFill>
        <p:spPr bwMode="auto">
          <a:xfrm>
            <a:off x="611188" y="1700213"/>
            <a:ext cx="3455987" cy="483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Arrow 4"/>
          <p:cNvSpPr/>
          <p:nvPr/>
        </p:nvSpPr>
        <p:spPr>
          <a:xfrm>
            <a:off x="2555875" y="4508500"/>
            <a:ext cx="576263" cy="215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542" name="TextBox 5"/>
          <p:cNvSpPr txBox="1">
            <a:spLocks noChangeArrowheads="1"/>
          </p:cNvSpPr>
          <p:nvPr/>
        </p:nvSpPr>
        <p:spPr bwMode="auto">
          <a:xfrm>
            <a:off x="2771775" y="4149725"/>
            <a:ext cx="126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r-HR" altLang="en-US" sz="1800"/>
              <a:t>ANEURYSM</a:t>
            </a:r>
            <a:endParaRPr lang="en-US" altLang="en-US" sz="1800"/>
          </a:p>
        </p:txBody>
      </p:sp>
      <p:sp>
        <p:nvSpPr>
          <p:cNvPr id="65543" name="TextBox 6"/>
          <p:cNvSpPr txBox="1">
            <a:spLocks noChangeArrowheads="1"/>
          </p:cNvSpPr>
          <p:nvPr/>
        </p:nvSpPr>
        <p:spPr bwMode="auto">
          <a:xfrm>
            <a:off x="2843213" y="5229225"/>
            <a:ext cx="701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r-HR" altLang="en-US" sz="1800"/>
              <a:t>LOOP</a:t>
            </a:r>
            <a:endParaRPr lang="en-US" altLang="en-US" sz="1800"/>
          </a:p>
        </p:txBody>
      </p:sp>
      <p:pic>
        <p:nvPicPr>
          <p:cNvPr id="9" name="De-ID20190403124122751.avi">
            <a:hlinkClick r:id="" action="ppaction://media"/>
          </p:cNvPr>
          <p:cNvPicPr>
            <a:picLocks noRot="1" noChangeAspect="1"/>
          </p:cNvPicPr>
          <p:nvPr>
            <a:videoFile r:link="rId2"/>
          </p:nvPr>
        </p:nvPicPr>
        <p:blipFill>
          <a:blip r:embed="rId9">
            <a:extLst>
              <a:ext uri="{28A0092B-C50C-407E-A947-70E740481C1C}">
                <a14:useLocalDpi xmlns:a14="http://schemas.microsoft.com/office/drawing/2010/main" val="0"/>
              </a:ext>
            </a:extLst>
          </a:blip>
          <a:srcRect/>
          <a:stretch>
            <a:fillRect/>
          </a:stretch>
        </p:blipFill>
        <p:spPr bwMode="auto">
          <a:xfrm>
            <a:off x="4779963" y="1557338"/>
            <a:ext cx="3224212"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068"/>
    </mc:Choice>
    <mc:Fallback>
      <p:transition spd="slow" advTm="1906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041" fill="hold"/>
                                        <p:tgtEl>
                                          <p:spTgt spid="9"/>
                                        </p:tgtEl>
                                      </p:cBhvr>
                                    </p:cmd>
                                  </p:childTnLst>
                                </p:cTn>
                              </p:par>
                            </p:childTnLst>
                          </p:cTn>
                        </p:par>
                        <p:par>
                          <p:cTn id="10" fill="hold" nodeType="afterGroup">
                            <p:stCondLst>
                              <p:cond delay="10041"/>
                            </p:stCondLst>
                            <p:childTnLst>
                              <p:par>
                                <p:cTn id="11" presetID="1" presetClass="mediacall" presetSubtype="0" fill="hold" nodeType="afterEffect">
                                  <p:stCondLst>
                                    <p:cond delay="0"/>
                                  </p:stCondLst>
                                  <p:childTnLst>
                                    <p:cmd type="call" cmd="playFrom(0.0)">
                                      <p:cBhvr>
                                        <p:cTn id="12" dur="100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3" objId="9"/>
        <p14:playEvt time="10103" objId="8"/>
        <p14:pauseEvt time="10401" objId="8"/>
        <p14:triggerEvt type="onClick" time="10401" objId="8"/>
        <p14:resumeEvt time="12077" objId="8"/>
        <p14:triggerEvt type="onClick" time="12077" objId="8"/>
        <p14:stopEvt time="19068" objId="9"/>
        <p14:stopEvt time="19068" objId="8"/>
      </p14:showEvt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hr-HR" altLang="en-US" smtClean="0"/>
              <a:t>Female patient, 44 years old.</a:t>
            </a:r>
            <a:endParaRPr lang="en-US" altLang="en-US" smtClean="0"/>
          </a:p>
        </p:txBody>
      </p:sp>
      <p:sp>
        <p:nvSpPr>
          <p:cNvPr id="67587" name="Content Placeholder 2"/>
          <p:cNvSpPr>
            <a:spLocks noGrp="1"/>
          </p:cNvSpPr>
          <p:nvPr>
            <p:ph idx="1"/>
          </p:nvPr>
        </p:nvSpPr>
        <p:spPr/>
        <p:txBody>
          <a:bodyPr/>
          <a:lstStyle/>
          <a:p>
            <a:r>
              <a:rPr lang="hr-HR" altLang="en-US" smtClean="0"/>
              <a:t>Frequent headache, migraine from puberty</a:t>
            </a:r>
          </a:p>
          <a:p>
            <a:r>
              <a:rPr lang="hr-HR" altLang="en-US" smtClean="0"/>
              <a:t>Pregnancy at age 19 years, hypertension</a:t>
            </a:r>
          </a:p>
          <a:p>
            <a:r>
              <a:rPr lang="hr-HR" altLang="en-US" smtClean="0"/>
              <a:t>25 years of OCT</a:t>
            </a:r>
          </a:p>
          <a:p>
            <a:r>
              <a:rPr lang="hr-HR" altLang="en-US" smtClean="0"/>
              <a:t>Smoker</a:t>
            </a:r>
          </a:p>
          <a:p>
            <a:r>
              <a:rPr lang="hr-HR" altLang="en-US" smtClean="0"/>
              <a:t>Carotid US: ICA stenosis, performed CTA</a:t>
            </a:r>
          </a:p>
          <a:p>
            <a:r>
              <a:rPr lang="hr-HR" altLang="en-US" smtClean="0"/>
              <a:t>Brain CT scan normal</a:t>
            </a:r>
          </a:p>
          <a:p>
            <a:r>
              <a:rPr lang="hr-HR" altLang="en-US" smtClean="0"/>
              <a:t>Referred to UHC Sestre milosrdnice</a:t>
            </a:r>
          </a:p>
          <a:p>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725"/>
    </mc:Choice>
    <mc:Fallback>
      <p:transition spd="slow" advTm="2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hr-HR" altLang="en-US" smtClean="0"/>
              <a:t>US imaging of carotid arteries</a:t>
            </a:r>
            <a:endParaRPr lang="en-US" altLang="en-US" smtClean="0"/>
          </a:p>
        </p:txBody>
      </p:sp>
      <p:pic>
        <p:nvPicPr>
          <p:cNvPr id="68611"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l="19283" t="18645" r="43484" b="41640"/>
          <a:stretch>
            <a:fillRect/>
          </a:stretch>
        </p:blipFill>
        <p:spPr>
          <a:xfrm>
            <a:off x="250825" y="1268413"/>
            <a:ext cx="2881313" cy="1728787"/>
          </a:xfrm>
        </p:spPr>
      </p:pic>
      <p:pic>
        <p:nvPicPr>
          <p:cNvPr id="68612" name="Picture 4"/>
          <p:cNvPicPr>
            <a:picLocks noChangeAspect="1"/>
          </p:cNvPicPr>
          <p:nvPr/>
        </p:nvPicPr>
        <p:blipFill>
          <a:blip r:embed="rId5">
            <a:extLst>
              <a:ext uri="{28A0092B-C50C-407E-A947-70E740481C1C}">
                <a14:useLocalDpi xmlns:a14="http://schemas.microsoft.com/office/drawing/2010/main" val="0"/>
              </a:ext>
            </a:extLst>
          </a:blip>
          <a:srcRect l="76775" t="17801" r="2750" b="70999"/>
          <a:stretch>
            <a:fillRect/>
          </a:stretch>
        </p:blipFill>
        <p:spPr bwMode="auto">
          <a:xfrm>
            <a:off x="1258888" y="1268413"/>
            <a:ext cx="18732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6"/>
          <p:cNvPicPr>
            <a:picLocks noChangeAspect="1"/>
          </p:cNvPicPr>
          <p:nvPr/>
        </p:nvPicPr>
        <p:blipFill>
          <a:blip r:embed="rId6" cstate="print">
            <a:extLst>
              <a:ext uri="{28A0092B-C50C-407E-A947-70E740481C1C}">
                <a14:useLocalDpi xmlns:a14="http://schemas.microsoft.com/office/drawing/2010/main" val="0"/>
              </a:ext>
            </a:extLst>
          </a:blip>
          <a:srcRect r="22833" b="22833"/>
          <a:stretch>
            <a:fillRect/>
          </a:stretch>
        </p:blipFill>
        <p:spPr bwMode="auto">
          <a:xfrm>
            <a:off x="179388" y="321310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lagi string of beads.avi">
            <a:hlinkClick r:id="" action="ppaction://media"/>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3451225" y="1635125"/>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Sld>
  <p:clrMapOvr>
    <a:masterClrMapping/>
  </p:clrMapOvr>
  <p:transition spd="slow" advClick="0" advTm="134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0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8" objId="8"/>
        <p14:stopEvt time="9177" objId="8"/>
        <p14:playEvt time="9223" objId="8"/>
        <p14:triggerEvt type="onClick" time="9223" objId="8"/>
        <p14:stopEvt time="13414" objId="8"/>
      </p14:showEvt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algn="l"/>
            <a:r>
              <a:rPr lang="hr-HR" altLang="en-US" smtClean="0"/>
              <a:t>Intracranial imaging</a:t>
            </a:r>
            <a:endParaRPr lang="en-US" altLang="en-US" smtClean="0"/>
          </a:p>
        </p:txBody>
      </p:sp>
      <p:sp>
        <p:nvSpPr>
          <p:cNvPr id="69635" name="Content Placeholder 2"/>
          <p:cNvSpPr>
            <a:spLocks noGrp="1"/>
          </p:cNvSpPr>
          <p:nvPr>
            <p:ph idx="1"/>
          </p:nvPr>
        </p:nvSpPr>
        <p:spPr/>
        <p:txBody>
          <a:bodyPr/>
          <a:lstStyle/>
          <a:p>
            <a:endParaRPr lang="hr-HR" altLang="en-US" smtClean="0"/>
          </a:p>
          <a:p>
            <a:endParaRPr lang="hr-HR" altLang="en-US" smtClean="0"/>
          </a:p>
          <a:p>
            <a:endParaRPr lang="hr-HR" altLang="en-US" smtClean="0"/>
          </a:p>
          <a:p>
            <a:endParaRPr lang="hr-HR" altLang="en-US" smtClean="0"/>
          </a:p>
          <a:p>
            <a:endParaRPr lang="hr-HR" altLang="en-US" smtClean="0"/>
          </a:p>
          <a:p>
            <a:endParaRPr lang="hr-HR" altLang="en-US" smtClean="0"/>
          </a:p>
          <a:p>
            <a:endParaRPr lang="hr-HR" altLang="en-US" smtClean="0"/>
          </a:p>
          <a:p>
            <a:endParaRPr lang="hr-HR" altLang="en-US" smtClean="0"/>
          </a:p>
          <a:p>
            <a:r>
              <a:rPr lang="hr-HR" altLang="en-US" smtClean="0"/>
              <a:t>Renal artery US: right renal artery FMD</a:t>
            </a:r>
          </a:p>
          <a:p>
            <a:endParaRPr lang="en-US" altLang="en-US" smtClean="0"/>
          </a:p>
        </p:txBody>
      </p:sp>
      <p:pic>
        <p:nvPicPr>
          <p:cNvPr id="696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617663"/>
            <a:ext cx="4254500" cy="411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6275" y="3063875"/>
            <a:ext cx="2759075" cy="267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850" y="115888"/>
            <a:ext cx="2870200" cy="287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87"/>
    </mc:Choice>
    <mc:Fallback>
      <p:transition spd="slow" advTm="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hr-HR" altLang="en-US" smtClean="0"/>
              <a:t>Neurosonology – </a:t>
            </a:r>
            <a:r>
              <a:rPr lang="hr-HR" altLang="en-US" sz="2400" smtClean="0"/>
              <a:t>SE 80-96%</a:t>
            </a:r>
            <a:endParaRPr lang="en-US" altLang="en-US" smtClean="0"/>
          </a:p>
        </p:txBody>
      </p:sp>
      <p:sp>
        <p:nvSpPr>
          <p:cNvPr id="9219" name="Rectangle 3"/>
          <p:cNvSpPr>
            <a:spLocks noGrp="1" noChangeArrowheads="1"/>
          </p:cNvSpPr>
          <p:nvPr>
            <p:ph type="body" idx="1"/>
          </p:nvPr>
        </p:nvSpPr>
        <p:spPr>
          <a:xfrm>
            <a:off x="457200" y="1447800"/>
            <a:ext cx="8229600" cy="4495800"/>
          </a:xfrm>
        </p:spPr>
        <p:txBody>
          <a:bodyPr/>
          <a:lstStyle/>
          <a:p>
            <a:pPr eaLnBrk="1" hangingPunct="1">
              <a:buFont typeface="Wingdings" panose="05000000000000000000" pitchFamily="2" charset="2"/>
              <a:buNone/>
            </a:pPr>
            <a:r>
              <a:rPr lang="hr-HR" altLang="en-US" sz="2400" smtClean="0">
                <a:cs typeface="Times New Roman" panose="02020603050405020304" pitchFamily="18" charset="0"/>
              </a:rPr>
              <a:t>Direct signs: </a:t>
            </a:r>
          </a:p>
          <a:p>
            <a:pPr eaLnBrk="1" hangingPunct="1"/>
            <a:r>
              <a:rPr lang="hr-HR" altLang="en-US" sz="2400" smtClean="0">
                <a:cs typeface="Times New Roman" panose="02020603050405020304" pitchFamily="18" charset="0"/>
              </a:rPr>
              <a:t>echolucent intramural hematoma, string sign</a:t>
            </a:r>
          </a:p>
          <a:p>
            <a:pPr eaLnBrk="1" hangingPunct="1"/>
            <a:r>
              <a:rPr lang="hr-HR" altLang="en-US" sz="2400" smtClean="0">
                <a:cs typeface="Times New Roman" panose="02020603050405020304" pitchFamily="18" charset="0"/>
              </a:rPr>
              <a:t>double lumen</a:t>
            </a:r>
          </a:p>
          <a:p>
            <a:pPr eaLnBrk="1" hangingPunct="1"/>
            <a:r>
              <a:rPr lang="hr-HR" altLang="en-US" sz="2400" smtClean="0">
                <a:cs typeface="Times New Roman" panose="02020603050405020304" pitchFamily="18" charset="0"/>
              </a:rPr>
              <a:t>stenosis and/or occlusion of an arterial segment usually not affected by atherosclerosis: </a:t>
            </a:r>
            <a:r>
              <a:rPr lang="hr-HR" altLang="en-US" sz="1600" smtClean="0">
                <a:cs typeface="Times New Roman" panose="02020603050405020304" pitchFamily="18" charset="0"/>
              </a:rPr>
              <a:t>d</a:t>
            </a:r>
            <a:r>
              <a:rPr lang="hr-HR" altLang="en-US" sz="1600" smtClean="0"/>
              <a:t>istal part of the ICA, V2-V4 segment of the VA</a:t>
            </a:r>
          </a:p>
          <a:p>
            <a:pPr eaLnBrk="1" hangingPunct="1"/>
            <a:endParaRPr lang="hr-HR" altLang="en-US" sz="2400" smtClean="0">
              <a:cs typeface="Times New Roman" panose="02020603050405020304" pitchFamily="18" charset="0"/>
            </a:endParaRPr>
          </a:p>
        </p:txBody>
      </p:sp>
      <p:sp>
        <p:nvSpPr>
          <p:cNvPr id="9220" name="TextBox 4"/>
          <p:cNvSpPr txBox="1">
            <a:spLocks noChangeArrowheads="1"/>
          </p:cNvSpPr>
          <p:nvPr/>
        </p:nvSpPr>
        <p:spPr bwMode="auto">
          <a:xfrm>
            <a:off x="569913" y="5699125"/>
            <a:ext cx="56022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600">
                <a:latin typeface="Arial" panose="020B0604020202020204" pitchFamily="34" charset="0"/>
              </a:rPr>
              <a:t>Nebelsieck J et al. J Clinical Neurosci 2009; 16: 79-82.</a:t>
            </a:r>
          </a:p>
          <a:p>
            <a:pPr eaLnBrk="1" hangingPunct="1">
              <a:spcBef>
                <a:spcPct val="0"/>
              </a:spcBef>
              <a:buFontTx/>
              <a:buNone/>
            </a:pPr>
            <a:r>
              <a:rPr lang="hr-HR" altLang="en-US" sz="1600">
                <a:latin typeface="Arial" panose="020B0604020202020204" pitchFamily="34" charset="0"/>
              </a:rPr>
              <a:t>Lovrenčić-Huzjan A et al. Acta clin Croat 2002; 41: 307-312.</a:t>
            </a:r>
          </a:p>
          <a:p>
            <a:pPr eaLnBrk="1" hangingPunct="1">
              <a:spcBef>
                <a:spcPct val="0"/>
              </a:spcBef>
              <a:buFontTx/>
              <a:buNone/>
            </a:pPr>
            <a:r>
              <a:rPr lang="en-US" altLang="en-US" sz="1600">
                <a:latin typeface="Arial" panose="020B0604020202020204" pitchFamily="34" charset="0"/>
                <a:cs typeface="Times New Roman" panose="02020603050405020304" pitchFamily="18" charset="0"/>
              </a:rPr>
              <a:t>de Bray JM</a:t>
            </a:r>
            <a:r>
              <a:rPr lang="hr-HR" altLang="en-US" sz="1600">
                <a:latin typeface="Arial" panose="020B0604020202020204" pitchFamily="34" charset="0"/>
              </a:rPr>
              <a:t> et al.</a:t>
            </a:r>
            <a:r>
              <a:rPr lang="en-US" altLang="en-US" sz="1600">
                <a:latin typeface="Arial" panose="020B0604020202020204" pitchFamily="34" charset="0"/>
                <a:cs typeface="Times New Roman" panose="02020603050405020304" pitchFamily="18" charset="0"/>
              </a:rPr>
              <a:t> </a:t>
            </a:r>
            <a:r>
              <a:rPr lang="en-AU" altLang="en-US" sz="1600">
                <a:latin typeface="Arial" panose="020B0604020202020204" pitchFamily="34" charset="0"/>
                <a:cs typeface="Times New Roman" panose="02020603050405020304" pitchFamily="18" charset="0"/>
              </a:rPr>
              <a:t>J Ultrasound Med 1994;13: 59-64.</a:t>
            </a:r>
            <a:endParaRPr lang="hr-HR" altLang="en-US" sz="1600">
              <a:latin typeface="Arial" panose="020B0604020202020204" pitchFamily="34" charset="0"/>
            </a:endParaRPr>
          </a:p>
          <a:p>
            <a:pPr eaLnBrk="1" hangingPunct="1">
              <a:spcBef>
                <a:spcPct val="0"/>
              </a:spcBef>
              <a:buFontTx/>
              <a:buNone/>
            </a:pPr>
            <a:r>
              <a:rPr lang="hr-HR" altLang="en-US" sz="1600">
                <a:latin typeface="Arial" panose="020B0604020202020204" pitchFamily="34" charset="0"/>
              </a:rPr>
              <a:t>Sturzenegger M et al. Stroke 1993; 24: 1910-21.</a:t>
            </a:r>
          </a:p>
          <a:p>
            <a:pPr eaLnBrk="1" hangingPunct="1">
              <a:spcBef>
                <a:spcPct val="0"/>
              </a:spcBef>
              <a:buFontTx/>
              <a:buNone/>
            </a:pPr>
            <a:endParaRPr lang="hr-HR" altLang="en-US" sz="1800">
              <a:latin typeface="Arial" panose="020B0604020202020204" pitchFamily="34" charset="0"/>
            </a:endParaRPr>
          </a:p>
          <a:p>
            <a:pPr eaLnBrk="1" hangingPunct="1">
              <a:spcBef>
                <a:spcPct val="0"/>
              </a:spcBef>
              <a:buFontTx/>
              <a:buNone/>
            </a:pPr>
            <a:endParaRPr lang="hr-HR" altLang="en-US" sz="1800">
              <a:latin typeface="Arial" panose="020B0604020202020204" pitchFamily="34" charset="0"/>
            </a:endParaRPr>
          </a:p>
        </p:txBody>
      </p:sp>
      <p:pic>
        <p:nvPicPr>
          <p:cNvPr id="9221" name="Picture 6" descr="mikulec disekcija ACI power"/>
          <p:cNvPicPr>
            <a:picLocks noChangeAspect="1" noChangeArrowheads="1"/>
          </p:cNvPicPr>
          <p:nvPr/>
        </p:nvPicPr>
        <p:blipFill>
          <a:blip r:embed="rId5">
            <a:extLst>
              <a:ext uri="{28A0092B-C50C-407E-A947-70E740481C1C}">
                <a14:useLocalDpi xmlns:a14="http://schemas.microsoft.com/office/drawing/2010/main" val="0"/>
              </a:ext>
            </a:extLst>
          </a:blip>
          <a:srcRect t="8151" r="28598"/>
          <a:stretch>
            <a:fillRect/>
          </a:stretch>
        </p:blipFill>
        <p:spPr bwMode="auto">
          <a:xfrm>
            <a:off x="501650" y="3617913"/>
            <a:ext cx="2306638"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AutoShape 12"/>
          <p:cNvSpPr>
            <a:spLocks noChangeArrowheads="1"/>
          </p:cNvSpPr>
          <p:nvPr/>
        </p:nvSpPr>
        <p:spPr bwMode="auto">
          <a:xfrm>
            <a:off x="2095500" y="3760788"/>
            <a:ext cx="114300" cy="430212"/>
          </a:xfrm>
          <a:prstGeom prst="downArrow">
            <a:avLst>
              <a:gd name="adj1" fmla="val 50000"/>
              <a:gd name="adj2" fmla="val 56737"/>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9223" name="AutoShape 12"/>
          <p:cNvSpPr>
            <a:spLocks noChangeArrowheads="1"/>
          </p:cNvSpPr>
          <p:nvPr/>
        </p:nvSpPr>
        <p:spPr bwMode="auto">
          <a:xfrm>
            <a:off x="1790700" y="3913188"/>
            <a:ext cx="114300" cy="430212"/>
          </a:xfrm>
          <a:prstGeom prst="downArrow">
            <a:avLst>
              <a:gd name="adj1" fmla="val 50000"/>
              <a:gd name="adj2" fmla="val 56737"/>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sp>
        <p:nvSpPr>
          <p:cNvPr id="9224" name="AutoShape 12"/>
          <p:cNvSpPr>
            <a:spLocks noChangeArrowheads="1"/>
          </p:cNvSpPr>
          <p:nvPr/>
        </p:nvSpPr>
        <p:spPr bwMode="auto">
          <a:xfrm>
            <a:off x="1447800" y="4065588"/>
            <a:ext cx="114300" cy="430212"/>
          </a:xfrm>
          <a:prstGeom prst="downArrow">
            <a:avLst>
              <a:gd name="adj1" fmla="val 50000"/>
              <a:gd name="adj2" fmla="val 56737"/>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pic>
        <p:nvPicPr>
          <p:cNvPr id="9225" name="Picture 6" descr="C:\Users\Huzjan\Pictures\aloka\MATA\20100329\MATA_20100329_Carotid-_Arijan_0003.JPG"/>
          <p:cNvPicPr>
            <a:picLocks noChangeAspect="1" noChangeArrowheads="1"/>
          </p:cNvPicPr>
          <p:nvPr/>
        </p:nvPicPr>
        <p:blipFill>
          <a:blip r:embed="rId6">
            <a:extLst>
              <a:ext uri="{28A0092B-C50C-407E-A947-70E740481C1C}">
                <a14:useLocalDpi xmlns:a14="http://schemas.microsoft.com/office/drawing/2010/main" val="0"/>
              </a:ext>
            </a:extLst>
          </a:blip>
          <a:srcRect t="8719" r="8670" b="5386"/>
          <a:stretch>
            <a:fillRect/>
          </a:stretch>
        </p:blipFill>
        <p:spPr bwMode="auto">
          <a:xfrm>
            <a:off x="5765800" y="3617913"/>
            <a:ext cx="286385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Down Arrow 11"/>
          <p:cNvSpPr>
            <a:spLocks noChangeArrowheads="1"/>
          </p:cNvSpPr>
          <p:nvPr/>
        </p:nvSpPr>
        <p:spPr bwMode="auto">
          <a:xfrm rot="10800000">
            <a:off x="6858000" y="4724400"/>
            <a:ext cx="152400" cy="381000"/>
          </a:xfrm>
          <a:prstGeom prst="down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r-HR" altLang="en-US" sz="1800">
              <a:latin typeface="Arial" panose="020B0604020202020204" pitchFamily="34" charset="0"/>
            </a:endParaRPr>
          </a:p>
        </p:txBody>
      </p:sp>
      <p:pic>
        <p:nvPicPr>
          <p:cNvPr id="3" name="vertebral double lumen.AVI">
            <a:hlinkClick r:id="" action="ppaction://media"/>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2819400" y="3587750"/>
            <a:ext cx="338772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759"/>
    </mc:Choice>
    <mc:Fallback>
      <p:transition spd="slow" advTm="2975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9" objId="3"/>
        <p14:stopEvt time="29759" objId="3"/>
      </p14:showEvt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hr-HR" altLang="en-US" smtClean="0"/>
              <a:t>Female patient, 46 years old</a:t>
            </a:r>
            <a:endParaRPr lang="en-US" altLang="en-US" smtClean="0"/>
          </a:p>
        </p:txBody>
      </p:sp>
      <p:sp>
        <p:nvSpPr>
          <p:cNvPr id="70659" name="Content Placeholder 2"/>
          <p:cNvSpPr>
            <a:spLocks noGrp="1"/>
          </p:cNvSpPr>
          <p:nvPr>
            <p:ph idx="1"/>
          </p:nvPr>
        </p:nvSpPr>
        <p:spPr/>
        <p:txBody>
          <a:bodyPr/>
          <a:lstStyle/>
          <a:p>
            <a:r>
              <a:rPr lang="hr-HR" altLang="en-US" sz="2800" smtClean="0"/>
              <a:t>Presented to ED with headache started 2 days earlier with BP 200/120 mm Hg, at the day of presentation left side visual field flashes for ½ hour</a:t>
            </a:r>
          </a:p>
          <a:p>
            <a:r>
              <a:rPr lang="hr-HR" altLang="en-US" sz="2800" smtClean="0"/>
              <a:t>BP 180/100 mm Hg</a:t>
            </a:r>
          </a:p>
          <a:p>
            <a:r>
              <a:rPr lang="hr-HR" altLang="en-US" sz="2800" smtClean="0"/>
              <a:t>Eclampsia during pregnancy, from that time hypertension good controlled with medications</a:t>
            </a:r>
          </a:p>
          <a:p>
            <a:r>
              <a:rPr lang="hr-HR" altLang="en-US" sz="2800" smtClean="0"/>
              <a:t>Non-smoker</a:t>
            </a:r>
          </a:p>
          <a:p>
            <a:r>
              <a:rPr lang="hr-HR" altLang="en-US" sz="2800" smtClean="0"/>
              <a:t>Brain CT scan normal</a:t>
            </a:r>
          </a:p>
          <a:p>
            <a:r>
              <a:rPr lang="hr-HR" altLang="en-US" sz="2800" smtClean="0"/>
              <a:t>Carotid US non-conclusive </a:t>
            </a:r>
            <a:endParaRPr lang="en-US" altLang="en-US" sz="28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832"/>
    </mc:Choice>
    <mc:Fallback>
      <p:transition spd="slow" advTm="3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algn="l"/>
            <a:r>
              <a:rPr lang="hr-HR" altLang="en-US" smtClean="0"/>
              <a:t>Carotid US</a:t>
            </a:r>
            <a:endParaRPr lang="en-US" altLang="en-US" smtClean="0"/>
          </a:p>
        </p:txBody>
      </p:sp>
      <p:pic>
        <p:nvPicPr>
          <p:cNvPr id="7168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5435600" y="354013"/>
            <a:ext cx="3482975" cy="2611437"/>
          </a:xfrm>
        </p:spPr>
      </p:pic>
      <p:pic>
        <p:nvPicPr>
          <p:cNvPr id="71684"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5600" y="3308350"/>
            <a:ext cx="352742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ci weblong3 boja.avi">
            <a:hlinkClick r:id="" action="ppaction://media"/>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179388" y="2420938"/>
            <a:ext cx="4775200"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86"/>
    </mc:Choice>
    <mc:Fallback>
      <p:transition spd="slow" advTm="738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0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8" objId="6"/>
        <p14:stopEvt time="7386" objId="6"/>
      </p14:showEvtLst>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hr-HR" altLang="en-US" smtClean="0"/>
              <a:t>Carotid US transversal view</a:t>
            </a:r>
            <a:endParaRPr lang="en-US" altLang="en-US" smtClean="0"/>
          </a:p>
        </p:txBody>
      </p:sp>
      <p:pic>
        <p:nvPicPr>
          <p:cNvPr id="4" name="aci web popr boja2.avi">
            <a:hlinkClick r:id="" action="ppaction://media"/>
          </p:cNvPr>
          <p:cNvPicPr>
            <a:picLocks noGrp="1" noRot="1" noChangeAspect="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2032000" y="2095500"/>
            <a:ext cx="5080000" cy="3810000"/>
          </a:xfr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60"/>
    </mc:Choice>
    <mc:Fallback>
      <p:transition spd="slow" advTm="716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1" objId="4"/>
        <p14:stopEvt time="7160" objId="4"/>
      </p14:showEvtLst>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algn="l"/>
            <a:r>
              <a:rPr lang="hr-HR" altLang="en-US" smtClean="0"/>
              <a:t>Neuroradiology</a:t>
            </a:r>
            <a:endParaRPr lang="en-US" altLang="en-US" smtClean="0"/>
          </a:p>
        </p:txBody>
      </p:sp>
      <p:pic>
        <p:nvPicPr>
          <p:cNvPr id="73731"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rcRect l="22368" r="21053" b="26933"/>
          <a:stretch>
            <a:fillRect/>
          </a:stretch>
        </p:blipFill>
        <p:spPr>
          <a:xfrm>
            <a:off x="4275138" y="549275"/>
            <a:ext cx="4689475" cy="5748338"/>
          </a:xfrm>
        </p:spPr>
      </p:pic>
      <p:sp>
        <p:nvSpPr>
          <p:cNvPr id="3" name="Donut 2"/>
          <p:cNvSpPr/>
          <p:nvPr/>
        </p:nvSpPr>
        <p:spPr>
          <a:xfrm>
            <a:off x="6011863" y="4868863"/>
            <a:ext cx="914400" cy="914400"/>
          </a:xfrm>
          <a:prstGeom prst="donut">
            <a:avLst>
              <a:gd name="adj" fmla="val 589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73733" name="Picture 3"/>
          <p:cNvPicPr>
            <a:picLocks noChangeAspect="1"/>
          </p:cNvPicPr>
          <p:nvPr/>
        </p:nvPicPr>
        <p:blipFill>
          <a:blip r:embed="rId4">
            <a:extLst>
              <a:ext uri="{28A0092B-C50C-407E-A947-70E740481C1C}">
                <a14:useLocalDpi xmlns:a14="http://schemas.microsoft.com/office/drawing/2010/main" val="0"/>
              </a:ext>
            </a:extLst>
          </a:blip>
          <a:srcRect l="43156" t="49500" r="46318" b="31377"/>
          <a:stretch>
            <a:fillRect/>
          </a:stretch>
        </p:blipFill>
        <p:spPr bwMode="auto">
          <a:xfrm>
            <a:off x="1476375" y="2492375"/>
            <a:ext cx="2232025"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Arrow 4"/>
          <p:cNvSpPr/>
          <p:nvPr/>
        </p:nvSpPr>
        <p:spPr>
          <a:xfrm>
            <a:off x="2771775" y="4508500"/>
            <a:ext cx="769938" cy="215900"/>
          </a:xfrm>
          <a:prstGeom prst="lef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27"/>
    </mc:Choice>
    <mc:Fallback>
      <p:transition spd="slow" advTm="4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hr-HR" altLang="en-US" smtClean="0"/>
              <a:t>Carotid web</a:t>
            </a:r>
            <a:endParaRPr lang="en-US" altLang="en-US" smtClean="0"/>
          </a:p>
        </p:txBody>
      </p:sp>
      <p:pic>
        <p:nvPicPr>
          <p:cNvPr id="4" name="web.avi">
            <a:hlinkClick r:id="" action="ppaction://media"/>
          </p:cNvPr>
          <p:cNvPicPr>
            <a:picLocks noGrp="1" noRot="1" noChangeAspect="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2057400" y="1981200"/>
            <a:ext cx="5080000" cy="3810000"/>
          </a:xfr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26"/>
    </mc:Choice>
    <mc:Fallback>
      <p:transition spd="slow" advTm="932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6" objId="4"/>
        <p14:stopEvt time="3670" objId="4"/>
        <p14:playEvt time="3735" objId="4"/>
        <p14:triggerEvt type="onClick" time="3735" objId="4"/>
        <p14:stopEvt time="6960" objId="4"/>
        <p14:playEvt time="7015" objId="4"/>
        <p14:triggerEvt type="onClick" time="7015" objId="4"/>
        <p14:stopEvt time="9326" objId="4"/>
      </p14:showEvtLst>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hr-HR" altLang="en-US" smtClean="0"/>
              <a:t>Oligosymptomatic female patient</a:t>
            </a:r>
            <a:endParaRPr lang="en-US" altLang="en-US" smtClean="0"/>
          </a:p>
        </p:txBody>
      </p:sp>
      <p:sp>
        <p:nvSpPr>
          <p:cNvPr id="75779" name="Content Placeholder 2"/>
          <p:cNvSpPr>
            <a:spLocks noGrp="1"/>
          </p:cNvSpPr>
          <p:nvPr>
            <p:ph idx="1"/>
          </p:nvPr>
        </p:nvSpPr>
        <p:spPr>
          <a:xfrm>
            <a:off x="457200" y="1600200"/>
            <a:ext cx="8229600" cy="762000"/>
          </a:xfrm>
        </p:spPr>
        <p:txBody>
          <a:bodyPr/>
          <a:lstStyle/>
          <a:p>
            <a:pPr marL="0" indent="0">
              <a:buFont typeface="Arial" panose="020B0604020202020204" pitchFamily="34" charset="0"/>
              <a:buNone/>
            </a:pPr>
            <a:r>
              <a:rPr lang="hr-HR" altLang="en-US" smtClean="0"/>
              <a:t>Carotid web + multifocal FMD, tort. vertebral aa.</a:t>
            </a:r>
            <a:endParaRPr lang="en-US" altLang="en-US" smtClean="0"/>
          </a:p>
        </p:txBody>
      </p:sp>
      <p:pic>
        <p:nvPicPr>
          <p:cNvPr id="4" name="aci lt web.avi">
            <a:hlinkClick r:id="" action="ppaction://media"/>
          </p:cNvPr>
          <p:cNvPicPr>
            <a:picLocks noRot="1" noChangeAspect="1"/>
          </p:cNvPicPr>
          <p:nvPr>
            <a:videoFile r:link="rId1"/>
          </p:nvPr>
        </p:nvPicPr>
        <p:blipFill>
          <a:blip r:embed="rId8">
            <a:extLst>
              <a:ext uri="{28A0092B-C50C-407E-A947-70E740481C1C}">
                <a14:useLocalDpi xmlns:a14="http://schemas.microsoft.com/office/drawing/2010/main" val="0"/>
              </a:ext>
            </a:extLst>
          </a:blip>
          <a:srcRect/>
          <a:stretch>
            <a:fillRect/>
          </a:stretch>
        </p:blipFill>
        <p:spPr bwMode="auto">
          <a:xfrm>
            <a:off x="33338" y="2209800"/>
            <a:ext cx="3300412"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ci lt1.avi">
            <a:hlinkClick r:id="" action="ppaction://media"/>
          </p:cNvPr>
          <p:cNvPicPr>
            <a:picLocks noRot="1" noChangeAspect="1"/>
          </p:cNvPicPr>
          <p:nvPr>
            <a:videoFile r:link="rId2"/>
          </p:nvPr>
        </p:nvPicPr>
        <p:blipFill>
          <a:blip r:embed="rId9">
            <a:extLst>
              <a:ext uri="{28A0092B-C50C-407E-A947-70E740481C1C}">
                <a14:useLocalDpi xmlns:a14="http://schemas.microsoft.com/office/drawing/2010/main" val="0"/>
              </a:ext>
            </a:extLst>
          </a:blip>
          <a:srcRect/>
          <a:stretch>
            <a:fillRect/>
          </a:stretch>
        </p:blipFill>
        <p:spPr bwMode="auto">
          <a:xfrm>
            <a:off x="3505200" y="23241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ci lt2.avi">
            <a:hlinkClick r:id="" action="ppaction://media"/>
          </p:cNvPr>
          <p:cNvPicPr>
            <a:picLocks noRot="1" noChangeAspect="1"/>
          </p:cNvPicPr>
          <p:nvPr>
            <a:videoFile r:link="rId3"/>
          </p:nvPr>
        </p:nvPicPr>
        <p:blipFill>
          <a:blip r:embed="rId10">
            <a:extLst>
              <a:ext uri="{28A0092B-C50C-407E-A947-70E740481C1C}">
                <a14:useLocalDpi xmlns:a14="http://schemas.microsoft.com/office/drawing/2010/main" val="0"/>
              </a:ext>
            </a:extLst>
          </a:blip>
          <a:srcRect/>
          <a:stretch>
            <a:fillRect/>
          </a:stretch>
        </p:blipFill>
        <p:spPr bwMode="auto">
          <a:xfrm>
            <a:off x="6124575" y="2362200"/>
            <a:ext cx="3073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v tort 2.avi">
            <a:hlinkClick r:id="" action="ppaction://media"/>
          </p:cNvPr>
          <p:cNvPicPr>
            <a:picLocks noRot="1" noChangeAspect="1"/>
          </p:cNvPicPr>
          <p:nvPr>
            <a:videoFile r:link="rId4"/>
          </p:nvPr>
        </p:nvPicPr>
        <p:blipFill>
          <a:blip r:embed="rId11">
            <a:extLst>
              <a:ext uri="{28A0092B-C50C-407E-A947-70E740481C1C}">
                <a14:useLocalDpi xmlns:a14="http://schemas.microsoft.com/office/drawing/2010/main" val="0"/>
              </a:ext>
            </a:extLst>
          </a:blip>
          <a:srcRect/>
          <a:stretch>
            <a:fillRect/>
          </a:stretch>
        </p:blipFill>
        <p:spPr bwMode="auto">
          <a:xfrm>
            <a:off x="5486400" y="4724400"/>
            <a:ext cx="2616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660"/>
    </mc:Choice>
    <mc:Fallback>
      <p:transition spd="slow" advTm="32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video>
              <p:cMediaNode vol="80000">
                <p:cTn id="24" fill="hold" display="0">
                  <p:stCondLst>
                    <p:cond delay="indefinite"/>
                  </p:stCondLst>
                </p:cTn>
                <p:tgtEl>
                  <p:spTgt spid="6"/>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video>
              <p:cMediaNode vol="80000">
                <p:cTn id="30" fill="hold" display="0">
                  <p:stCondLst>
                    <p:cond delay="indefinite"/>
                  </p:stCondLst>
                </p:cTn>
                <p:tgtEl>
                  <p:spTgt spid="7"/>
                </p:tgtEl>
              </p:cMediaNode>
            </p:video>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672" objId="4"/>
        <p14:triggerEvt type="onClick" time="9672" objId="4"/>
        <p14:playEvt time="16112" objId="5"/>
        <p14:triggerEvt type="onClick" time="16113" objId="5"/>
        <p14:playEvt time="20452" objId="6"/>
        <p14:triggerEvt type="onClick" time="20453" objId="6"/>
        <p14:playEvt time="25387" objId="7"/>
        <p14:triggerEvt type="onClick" time="25387" objId="7"/>
        <p14:stopEvt time="32660" objId="4"/>
        <p14:stopEvt time="32660" objId="5"/>
        <p14:stopEvt time="32660" objId="6"/>
        <p14:stopEvt time="32660" objId="7"/>
      </p14:showEvtLst>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hr-HR" altLang="en-US" smtClean="0"/>
              <a:t>Geneticaly mediated arteriopathies</a:t>
            </a:r>
            <a:endParaRPr lang="en-US" altLang="en-US" smtClean="0"/>
          </a:p>
        </p:txBody>
      </p:sp>
      <p:sp>
        <p:nvSpPr>
          <p:cNvPr id="76803" name="Content Placeholder 2"/>
          <p:cNvSpPr>
            <a:spLocks noGrp="1"/>
          </p:cNvSpPr>
          <p:nvPr>
            <p:ph idx="1"/>
          </p:nvPr>
        </p:nvSpPr>
        <p:spPr/>
        <p:txBody>
          <a:bodyPr/>
          <a:lstStyle/>
          <a:p>
            <a:pPr eaLnBrk="1" hangingPunct="1"/>
            <a:r>
              <a:rPr lang="hr-HR" altLang="en-US" smtClean="0"/>
              <a:t>EDS IV (COL3A1)</a:t>
            </a:r>
          </a:p>
          <a:p>
            <a:pPr eaLnBrk="1" hangingPunct="1"/>
            <a:r>
              <a:rPr lang="hr-HR" altLang="en-US" smtClean="0"/>
              <a:t>Marfans (FBN1)</a:t>
            </a:r>
          </a:p>
          <a:p>
            <a:pPr eaLnBrk="1" hangingPunct="1"/>
            <a:r>
              <a:rPr lang="hr-HR" altLang="en-US" smtClean="0"/>
              <a:t>Loeys-Dietz (TGF</a:t>
            </a:r>
            <a:r>
              <a:rPr lang="el-GR" altLang="en-US" smtClean="0"/>
              <a:t>β</a:t>
            </a:r>
            <a:r>
              <a:rPr lang="hr-HR" altLang="en-US" smtClean="0"/>
              <a:t>R1/2, TGF</a:t>
            </a:r>
            <a:r>
              <a:rPr lang="el-GR" altLang="en-US" smtClean="0"/>
              <a:t>β</a:t>
            </a:r>
            <a:r>
              <a:rPr lang="hr-HR" altLang="en-US" smtClean="0"/>
              <a:t>2, SMAD3)</a:t>
            </a:r>
          </a:p>
          <a:p>
            <a:pPr eaLnBrk="1" hangingPunct="1"/>
            <a:r>
              <a:rPr lang="hr-HR" altLang="en-US" smtClean="0"/>
              <a:t>ACTA2 (Genetic Aortic Disorders)</a:t>
            </a:r>
          </a:p>
          <a:p>
            <a:pPr eaLnBrk="1" hangingPunct="1"/>
            <a:r>
              <a:rPr lang="hr-HR" altLang="en-US" smtClean="0"/>
              <a:t>MYH11</a:t>
            </a:r>
          </a:p>
          <a:p>
            <a:pPr eaLnBrk="1" hangingPunct="1"/>
            <a:r>
              <a:rPr lang="hr-HR" altLang="en-US" smtClean="0"/>
              <a:t>MYLK</a:t>
            </a:r>
          </a:p>
          <a:p>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847"/>
    </mc:Choice>
    <mc:Fallback>
      <p:transition spd="slow" advTm="1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hr-HR" altLang="en-US" smtClean="0"/>
              <a:t>Marfan syndrom</a:t>
            </a:r>
            <a:endParaRPr lang="en-US" altLang="en-US" smtClean="0"/>
          </a:p>
        </p:txBody>
      </p:sp>
      <p:sp>
        <p:nvSpPr>
          <p:cNvPr id="77827" name="Content Placeholder 2"/>
          <p:cNvSpPr>
            <a:spLocks noGrp="1"/>
          </p:cNvSpPr>
          <p:nvPr>
            <p:ph idx="1"/>
          </p:nvPr>
        </p:nvSpPr>
        <p:spPr>
          <a:xfrm>
            <a:off x="457200" y="1600200"/>
            <a:ext cx="8229600" cy="685800"/>
          </a:xfrm>
        </p:spPr>
        <p:txBody>
          <a:bodyPr/>
          <a:lstStyle/>
          <a:p>
            <a:r>
              <a:rPr lang="hr-HR" altLang="en-US" smtClean="0"/>
              <a:t>Tortous arteries, focal dilatation</a:t>
            </a:r>
            <a:endParaRPr lang="en-US" altLang="en-US" smtClean="0"/>
          </a:p>
        </p:txBody>
      </p:sp>
      <p:pic>
        <p:nvPicPr>
          <p:cNvPr id="7782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860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2000" y="2301875"/>
            <a:ext cx="2870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arfan tort avd video.avi">
            <a:hlinkClick r:id="" action="ppaction://media"/>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4587875" y="41148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00775" y="2317750"/>
            <a:ext cx="26384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4" descr="http://www.mymagicmix.com/wp-content/uploads/2012/06/Tutankhamun-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11125"/>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2" descr="President Abraham Lincoln   royalty free phot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0163" y="185738"/>
            <a:ext cx="1158875"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6" descr="http://www.mymagicmix.com/wp-content/uploads/2012/11/Calculating-arm-spa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7638" y="414338"/>
            <a:ext cx="264636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251"/>
    </mc:Choice>
    <mc:Fallback>
      <p:transition spd="slow" advTm="2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6545" objId="6"/>
        <p14:triggerEvt type="onClick" time="16545" objId="6"/>
        <p14:stopEvt time="20821" objId="6"/>
        <p14:playEvt time="20853" objId="6"/>
        <p14:triggerEvt type="onClick" time="20853" objId="6"/>
        <p14:stopEvt time="22251" objId="6"/>
      </p14:showEvtLst>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hr-HR" altLang="en-US" smtClean="0"/>
              <a:t>Anatomic variants</a:t>
            </a:r>
            <a:endParaRPr lang="en-US" altLang="en-US" smtClean="0"/>
          </a:p>
        </p:txBody>
      </p:sp>
      <p:sp>
        <p:nvSpPr>
          <p:cNvPr id="78851" name="Content Placeholder 2"/>
          <p:cNvSpPr>
            <a:spLocks noGrp="1"/>
          </p:cNvSpPr>
          <p:nvPr>
            <p:ph idx="1"/>
          </p:nvPr>
        </p:nvSpPr>
        <p:spPr/>
        <p:txBody>
          <a:bodyPr/>
          <a:lstStyle/>
          <a:p>
            <a:r>
              <a:rPr lang="hr-HR" altLang="en-US" smtClean="0"/>
              <a:t>Hypoplasia/aplasia carotid artery</a:t>
            </a:r>
          </a:p>
        </p:txBody>
      </p:sp>
      <p:pic>
        <p:nvPicPr>
          <p:cNvPr id="78852" name="Picture 3" descr="ACI dex B+D flow"/>
          <p:cNvPicPr>
            <a:picLocks noChangeAspect="1" noChangeArrowheads="1"/>
          </p:cNvPicPr>
          <p:nvPr/>
        </p:nvPicPr>
        <p:blipFill>
          <a:blip r:embed="rId4">
            <a:extLst>
              <a:ext uri="{28A0092B-C50C-407E-A947-70E740481C1C}">
                <a14:useLocalDpi xmlns:a14="http://schemas.microsoft.com/office/drawing/2010/main" val="0"/>
              </a:ext>
            </a:extLst>
          </a:blip>
          <a:srcRect t="6061"/>
          <a:stretch>
            <a:fillRect/>
          </a:stretch>
        </p:blipFill>
        <p:spPr bwMode="auto">
          <a:xfrm>
            <a:off x="258763" y="2743200"/>
            <a:ext cx="4770437"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4" descr="ACI sin B+D flow"/>
          <p:cNvPicPr>
            <a:picLocks noChangeAspect="1" noChangeArrowheads="1"/>
          </p:cNvPicPr>
          <p:nvPr/>
        </p:nvPicPr>
        <p:blipFill>
          <a:blip r:embed="rId5">
            <a:extLst>
              <a:ext uri="{28A0092B-C50C-407E-A947-70E740481C1C}">
                <a14:useLocalDpi xmlns:a14="http://schemas.microsoft.com/office/drawing/2010/main" val="0"/>
              </a:ext>
            </a:extLst>
          </a:blip>
          <a:srcRect t="4768"/>
          <a:stretch>
            <a:fillRect/>
          </a:stretch>
        </p:blipFill>
        <p:spPr bwMode="auto">
          <a:xfrm>
            <a:off x="4144963" y="2743200"/>
            <a:ext cx="4694237"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469"/>
    </mc:Choice>
    <mc:Fallback>
      <p:transition spd="slow" advTm="1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hr-HR" altLang="en-US" smtClean="0"/>
              <a:t>Anatomic variants</a:t>
            </a:r>
            <a:endParaRPr lang="en-US" altLang="en-US" smtClean="0"/>
          </a:p>
        </p:txBody>
      </p:sp>
      <p:sp>
        <p:nvSpPr>
          <p:cNvPr id="79875" name="Content Placeholder 2"/>
          <p:cNvSpPr>
            <a:spLocks noGrp="1"/>
          </p:cNvSpPr>
          <p:nvPr>
            <p:ph idx="1"/>
          </p:nvPr>
        </p:nvSpPr>
        <p:spPr>
          <a:xfrm>
            <a:off x="457200" y="1600200"/>
            <a:ext cx="8229600" cy="685800"/>
          </a:xfrm>
        </p:spPr>
        <p:txBody>
          <a:bodyPr/>
          <a:lstStyle/>
          <a:p>
            <a:r>
              <a:rPr lang="hr-HR" altLang="en-US" smtClean="0"/>
              <a:t>Fenestration of vertebral artery</a:t>
            </a:r>
            <a:endParaRPr lang="en-US" altLang="en-US" smtClean="0"/>
          </a:p>
          <a:p>
            <a:endParaRPr lang="en-US" altLang="en-US" smtClean="0"/>
          </a:p>
        </p:txBody>
      </p:sp>
      <p:pic>
        <p:nvPicPr>
          <p:cNvPr id="79876" name="Picture 2" descr="https://prod-images-static.radiopaedia.org/images/3580/244def83afb8513a3de936234bca23_gallery.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4488" y="2133600"/>
            <a:ext cx="3100387"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fenestracija vert.AVI">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442913" y="2590800"/>
            <a:ext cx="46990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p Arrow 5"/>
          <p:cNvSpPr/>
          <p:nvPr/>
        </p:nvSpPr>
        <p:spPr>
          <a:xfrm>
            <a:off x="6746875" y="4876800"/>
            <a:ext cx="228600" cy="30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101"/>
    </mc:Choice>
    <mc:Fallback>
      <p:transition spd="slow" advTm="2810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7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4" objId="4"/>
        <p14:stopEvt time="28101"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hr-HR" altLang="en-US" smtClean="0"/>
              <a:t>Intimal flap</a:t>
            </a:r>
          </a:p>
        </p:txBody>
      </p:sp>
      <p:sp>
        <p:nvSpPr>
          <p:cNvPr id="10243" name="Content Placeholder 2"/>
          <p:cNvSpPr>
            <a:spLocks noGrp="1"/>
          </p:cNvSpPr>
          <p:nvPr>
            <p:ph idx="1"/>
          </p:nvPr>
        </p:nvSpPr>
        <p:spPr>
          <a:xfrm>
            <a:off x="457200" y="1600200"/>
            <a:ext cx="8229600" cy="838200"/>
          </a:xfrm>
        </p:spPr>
        <p:txBody>
          <a:bodyPr/>
          <a:lstStyle/>
          <a:p>
            <a:r>
              <a:rPr lang="hr-HR" altLang="en-US" smtClean="0"/>
              <a:t>Specific, but rear finding</a:t>
            </a:r>
          </a:p>
        </p:txBody>
      </p:sp>
      <p:pic>
        <p:nvPicPr>
          <p:cNvPr id="2" name="intimal flap 2.AVI">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047750" y="2209800"/>
            <a:ext cx="70485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26"/>
    </mc:Choice>
    <mc:Fallback>
      <p:transition spd="slow" advTm="582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89" objId="2"/>
        <p14:stopEvt time="5826" objId="2"/>
      </p14:showEvtLst>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hr-HR" altLang="en-US" smtClean="0"/>
              <a:t>Non-atherosclerotic disease</a:t>
            </a:r>
            <a:endParaRPr lang="en-US" altLang="en-US" smtClean="0"/>
          </a:p>
        </p:txBody>
      </p:sp>
      <p:sp>
        <p:nvSpPr>
          <p:cNvPr id="80899" name="Content Placeholder 2"/>
          <p:cNvSpPr>
            <a:spLocks noGrp="1"/>
          </p:cNvSpPr>
          <p:nvPr>
            <p:ph idx="1"/>
          </p:nvPr>
        </p:nvSpPr>
        <p:spPr/>
        <p:txBody>
          <a:bodyPr/>
          <a:lstStyle/>
          <a:p>
            <a:r>
              <a:rPr lang="hr-HR" altLang="en-US" smtClean="0"/>
              <a:t>Just think on it!</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26"/>
    </mc:Choice>
    <mc:Fallback>
      <p:transition spd="slow" advTm="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3048000"/>
            <a:ext cx="4114800" cy="1143000"/>
          </a:xfrm>
        </p:spPr>
        <p:txBody>
          <a:bodyPr/>
          <a:lstStyle/>
          <a:p>
            <a:r>
              <a:rPr lang="hr-HR" altLang="en-US" smtClean="0"/>
              <a:t>Thank you for your attention!</a:t>
            </a:r>
          </a:p>
        </p:txBody>
      </p:sp>
      <p:sp>
        <p:nvSpPr>
          <p:cNvPr id="81923" name="Content Placeholder 2"/>
          <p:cNvSpPr>
            <a:spLocks noGrp="1"/>
          </p:cNvSpPr>
          <p:nvPr>
            <p:ph idx="1"/>
          </p:nvPr>
        </p:nvSpPr>
        <p:spPr/>
        <p:txBody>
          <a:bodyPr/>
          <a:lstStyle/>
          <a:p>
            <a:endParaRPr lang="hr-HR" altLang="en-US" smtClean="0"/>
          </a:p>
        </p:txBody>
      </p:sp>
      <p:pic>
        <p:nvPicPr>
          <p:cNvPr id="81924" name="Picture 5" descr="7639714183798257754678313"/>
          <p:cNvPicPr>
            <a:picLocks noChangeAspect="1" noChangeArrowheads="1"/>
          </p:cNvPicPr>
          <p:nvPr/>
        </p:nvPicPr>
        <p:blipFill>
          <a:blip r:embed="rId5">
            <a:extLst>
              <a:ext uri="{28A0092B-C50C-407E-A947-70E740481C1C}">
                <a14:useLocalDpi xmlns:a14="http://schemas.microsoft.com/office/drawing/2010/main" val="0"/>
              </a:ext>
            </a:extLst>
          </a:blip>
          <a:srcRect l="11357" t="3378" r="3255" b="4501"/>
          <a:stretch>
            <a:fillRect/>
          </a:stretch>
        </p:blipFill>
        <p:spPr bwMode="auto">
          <a:xfrm>
            <a:off x="4575175" y="296863"/>
            <a:ext cx="4264025"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13"/>
    </mc:Choice>
    <mc:Fallback>
      <p:transition spd="slow" advTm="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hr-HR" altLang="en-US" smtClean="0"/>
              <a:t>Indirect sign</a:t>
            </a:r>
            <a:endParaRPr lang="en-US" altLang="en-US" smtClean="0"/>
          </a:p>
        </p:txBody>
      </p:sp>
      <p:sp>
        <p:nvSpPr>
          <p:cNvPr id="11267" name="Rectangle 3"/>
          <p:cNvSpPr>
            <a:spLocks noGrp="1" noChangeArrowheads="1"/>
          </p:cNvSpPr>
          <p:nvPr>
            <p:ph type="body" idx="1"/>
          </p:nvPr>
        </p:nvSpPr>
        <p:spPr>
          <a:xfrm>
            <a:off x="457200" y="1600200"/>
            <a:ext cx="8229600" cy="3962400"/>
          </a:xfrm>
        </p:spPr>
        <p:txBody>
          <a:bodyPr/>
          <a:lstStyle/>
          <a:p>
            <a:pPr eaLnBrk="1" hangingPunct="1"/>
            <a:r>
              <a:rPr lang="hr-HR" altLang="en-US" smtClean="0"/>
              <a:t>Increased or decreased pulsatility upstream or downstream of the suspected arterial lesion</a:t>
            </a:r>
          </a:p>
          <a:p>
            <a:pPr eaLnBrk="1" hangingPunct="1"/>
            <a:r>
              <a:rPr lang="hr-HR" altLang="en-US" smtClean="0"/>
              <a:t>&gt;50% difference in the BFV compared to the same segment of the artery on the unaffected side</a:t>
            </a:r>
          </a:p>
          <a:p>
            <a:pPr eaLnBrk="1" hangingPunct="1"/>
            <a:r>
              <a:rPr lang="hr-HR" altLang="en-US" smtClean="0"/>
              <a:t>Detection of intracranial collateral flow</a:t>
            </a:r>
          </a:p>
          <a:p>
            <a:pPr eaLnBrk="1" hangingPunct="1"/>
            <a:endParaRPr lang="hr-HR" altLang="en-US" smtClean="0"/>
          </a:p>
          <a:p>
            <a:pPr eaLnBrk="1" hangingPunct="1">
              <a:buFont typeface="Wingdings" panose="05000000000000000000" pitchFamily="2" charset="2"/>
              <a:buNone/>
            </a:pPr>
            <a:endParaRPr lang="en-US" altLang="en-US" smtClean="0"/>
          </a:p>
        </p:txBody>
      </p:sp>
      <p:sp>
        <p:nvSpPr>
          <p:cNvPr id="11268" name="Text Box 5"/>
          <p:cNvSpPr txBox="1">
            <a:spLocks noChangeArrowheads="1"/>
          </p:cNvSpPr>
          <p:nvPr/>
        </p:nvSpPr>
        <p:spPr bwMode="auto">
          <a:xfrm>
            <a:off x="593725" y="5562600"/>
            <a:ext cx="56022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600">
                <a:latin typeface="Arial" panose="020B0604020202020204" pitchFamily="34" charset="0"/>
              </a:rPr>
              <a:t>Nebelsieck J et al. J Clinical Neurosci 2009; 16: 79-82.</a:t>
            </a:r>
          </a:p>
          <a:p>
            <a:pPr eaLnBrk="1" hangingPunct="1">
              <a:spcBef>
                <a:spcPct val="0"/>
              </a:spcBef>
              <a:buFontTx/>
              <a:buNone/>
            </a:pPr>
            <a:r>
              <a:rPr lang="hr-HR" altLang="en-US" sz="1600">
                <a:latin typeface="Arial" panose="020B0604020202020204" pitchFamily="34" charset="0"/>
              </a:rPr>
              <a:t>Lovrenčić-Huzjan A et al. Acta clin Croat 2002; 41: 307-312.</a:t>
            </a:r>
          </a:p>
          <a:p>
            <a:pPr eaLnBrk="1" hangingPunct="1">
              <a:spcBef>
                <a:spcPct val="0"/>
              </a:spcBef>
              <a:buFontTx/>
              <a:buNone/>
            </a:pPr>
            <a:r>
              <a:rPr lang="en-US" altLang="en-US" sz="1600">
                <a:latin typeface="Arial" panose="020B0604020202020204" pitchFamily="34" charset="0"/>
              </a:rPr>
              <a:t>de Bray JM</a:t>
            </a:r>
            <a:r>
              <a:rPr lang="hr-HR" altLang="en-US" sz="1600">
                <a:latin typeface="Arial" panose="020B0604020202020204" pitchFamily="34" charset="0"/>
              </a:rPr>
              <a:t> et al.</a:t>
            </a:r>
            <a:r>
              <a:rPr lang="en-US" altLang="en-US" sz="1600">
                <a:latin typeface="Arial" panose="020B0604020202020204" pitchFamily="34" charset="0"/>
              </a:rPr>
              <a:t> </a:t>
            </a:r>
            <a:r>
              <a:rPr lang="en-AU" altLang="en-US" sz="1600">
                <a:latin typeface="Arial" panose="020B0604020202020204" pitchFamily="34" charset="0"/>
              </a:rPr>
              <a:t>J Ultrasound Med 1994;13: 59-64.</a:t>
            </a:r>
            <a:endParaRPr lang="hr-HR" altLang="en-US" sz="1600">
              <a:latin typeface="Arial" panose="020B0604020202020204" pitchFamily="34" charset="0"/>
            </a:endParaRPr>
          </a:p>
          <a:p>
            <a:pPr eaLnBrk="1" hangingPunct="1">
              <a:spcBef>
                <a:spcPct val="0"/>
              </a:spcBef>
              <a:buFontTx/>
              <a:buNone/>
            </a:pPr>
            <a:r>
              <a:rPr lang="hr-HR" altLang="en-US" sz="1600">
                <a:latin typeface="Arial" panose="020B0604020202020204" pitchFamily="34" charset="0"/>
              </a:rPr>
              <a:t>Sturzenegger M et al. Stroke 1993; 24: 1910-21.</a:t>
            </a:r>
            <a:endParaRPr lang="en-US" altLang="en-US" sz="1600">
              <a:latin typeface="Arial" panose="020B0604020202020204" pitchFamily="34" charset="0"/>
            </a:endParaRPr>
          </a:p>
        </p:txBody>
      </p:sp>
      <p:pic>
        <p:nvPicPr>
          <p:cNvPr id="11269" name="Picture 5" descr="intrakranijska okluzij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488" y="1524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Slika 24.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76200"/>
            <a:ext cx="27527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descr="C:\Users\Huzjan\Documents\Arijana nove verzije\atlas\SLIKE\15. TRANSKRANIJSKI BOJOM KODIRANI PRIKAZ\Slika 18.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625" y="4800600"/>
            <a:ext cx="25685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607"/>
    </mc:Choice>
    <mc:Fallback>
      <p:transition spd="slow" advTm="23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hr-HR" altLang="en-US" smtClean="0"/>
              <a:t>Challenges in diagnosing dissection</a:t>
            </a:r>
          </a:p>
        </p:txBody>
      </p:sp>
      <p:sp>
        <p:nvSpPr>
          <p:cNvPr id="12291" name="Content Placeholder 2"/>
          <p:cNvSpPr>
            <a:spLocks noGrp="1"/>
          </p:cNvSpPr>
          <p:nvPr>
            <p:ph idx="1"/>
          </p:nvPr>
        </p:nvSpPr>
        <p:spPr>
          <a:xfrm>
            <a:off x="457200" y="1524000"/>
            <a:ext cx="8229600" cy="4525963"/>
          </a:xfrm>
        </p:spPr>
        <p:txBody>
          <a:bodyPr/>
          <a:lstStyle/>
          <a:p>
            <a:r>
              <a:rPr lang="hr-HR" altLang="en-US" sz="2800" smtClean="0"/>
              <a:t>Time course - m</a:t>
            </a:r>
            <a:r>
              <a:rPr lang="en-US" altLang="en-US" sz="2800" smtClean="0"/>
              <a:t>ultiple artery involvement seems frequent or may develop during time. </a:t>
            </a:r>
            <a:endParaRPr lang="hr-HR" altLang="en-US" sz="2800" smtClean="0"/>
          </a:p>
          <a:p>
            <a:r>
              <a:rPr lang="hr-HR" altLang="en-US" sz="2800" smtClean="0"/>
              <a:t>Localisation </a:t>
            </a:r>
            <a:r>
              <a:rPr lang="en-US" altLang="en-US" sz="2800" smtClean="0"/>
              <a:t>of the dissection</a:t>
            </a:r>
            <a:r>
              <a:rPr lang="hr-HR" altLang="en-US" sz="2800" smtClean="0"/>
              <a:t> </a:t>
            </a:r>
            <a:r>
              <a:rPr lang="en-US" altLang="en-US" sz="2800" smtClean="0"/>
              <a:t>may be </a:t>
            </a:r>
            <a:r>
              <a:rPr lang="hr-HR" altLang="en-US" sz="2800" smtClean="0"/>
              <a:t>overlooked:</a:t>
            </a:r>
          </a:p>
          <a:p>
            <a:pPr lvl="1"/>
            <a:r>
              <a:rPr lang="en-US" altLang="en-US" sz="2400" smtClean="0"/>
              <a:t>V3 segment of the vertebral artery</a:t>
            </a:r>
            <a:r>
              <a:rPr lang="hr-HR" altLang="en-US" sz="2400" smtClean="0"/>
              <a:t>, </a:t>
            </a:r>
          </a:p>
          <a:p>
            <a:pPr lvl="1"/>
            <a:r>
              <a:rPr lang="hr-HR" altLang="en-US" sz="2400" smtClean="0"/>
              <a:t>ICA distal cervical, subpetrous segment</a:t>
            </a:r>
            <a:r>
              <a:rPr lang="en-US" altLang="en-US" sz="2400" smtClean="0"/>
              <a:t>. </a:t>
            </a:r>
            <a:endParaRPr lang="hr-HR" altLang="en-US" sz="2400" smtClean="0"/>
          </a:p>
        </p:txBody>
      </p:sp>
      <p:pic>
        <p:nvPicPr>
          <p:cNvPr id="1229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4129088"/>
            <a:ext cx="6632575"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50" y="4129088"/>
            <a:ext cx="2216150"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000" y="3733800"/>
            <a:ext cx="330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5" name="TextBox 4"/>
          <p:cNvSpPr txBox="1">
            <a:spLocks noChangeArrowheads="1"/>
          </p:cNvSpPr>
          <p:nvPr/>
        </p:nvSpPr>
        <p:spPr bwMode="auto">
          <a:xfrm>
            <a:off x="6248400" y="3352800"/>
            <a:ext cx="270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en-US" sz="1800">
                <a:latin typeface="Arial" panose="020B0604020202020204" pitchFamily="34" charset="0"/>
              </a:rPr>
              <a:t>Debette S. Neurology 2011</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071"/>
    </mc:Choice>
    <mc:Fallback>
      <p:transition spd="slow" advTm="53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7|4.6|1.5|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5541</TotalTime>
  <Words>3320</Words>
  <Application>Microsoft Office PowerPoint</Application>
  <PresentationFormat>On-screen Show (4:3)</PresentationFormat>
  <Paragraphs>427</Paragraphs>
  <Slides>71</Slides>
  <Notes>8</Notes>
  <HiddenSlides>0</HiddenSlides>
  <MMClips>104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7" baseType="lpstr">
      <vt:lpstr>Arial</vt:lpstr>
      <vt:lpstr>Calibri</vt:lpstr>
      <vt:lpstr>Times New Roman</vt:lpstr>
      <vt:lpstr>Wingdings</vt:lpstr>
      <vt:lpstr>Office Theme</vt:lpstr>
      <vt:lpstr>Fotografija Photo Editora</vt:lpstr>
      <vt:lpstr>Neurosonology testing in non-atherosclerotic carotid disease</vt:lpstr>
      <vt:lpstr>Non-atherosclerotic disease</vt:lpstr>
      <vt:lpstr>Neurosonology in craniocervical artery dissection</vt:lpstr>
      <vt:lpstr>Spontaneous craniocervical artery dissection (sCAD)</vt:lpstr>
      <vt:lpstr> Imaging of extracranial dissection</vt:lpstr>
      <vt:lpstr>Neurosonology – SE 80-96%</vt:lpstr>
      <vt:lpstr>Intimal flap</vt:lpstr>
      <vt:lpstr>Indirect sign</vt:lpstr>
      <vt:lpstr>Challenges in diagnosing dissection</vt:lpstr>
      <vt:lpstr>Pseudoaneurisym may be missed</vt:lpstr>
      <vt:lpstr>Case 1. </vt:lpstr>
      <vt:lpstr>PowerPoint Presentation</vt:lpstr>
      <vt:lpstr>Take home massage I</vt:lpstr>
      <vt:lpstr>Recurrence or time course of the dissection?</vt:lpstr>
      <vt:lpstr>Follow up after 5 days</vt:lpstr>
      <vt:lpstr>Left vertebral artery</vt:lpstr>
      <vt:lpstr>Right vertebral artery – previously unaffected</vt:lpstr>
      <vt:lpstr>Left vertebral artery – further follow up: enlargement of the hemathoma</vt:lpstr>
      <vt:lpstr>Follow up – beginning of the recanalization in V3 segment</vt:lpstr>
      <vt:lpstr>Follow up - regression</vt:lpstr>
      <vt:lpstr>Take home message II</vt:lpstr>
      <vt:lpstr>Challenges in diagnosis</vt:lpstr>
      <vt:lpstr>VW MRI to discriminate ICAD, vasculitis and RCVS</vt:lpstr>
      <vt:lpstr>Challenges in diagnosis</vt:lpstr>
      <vt:lpstr>Take home massage III</vt:lpstr>
      <vt:lpstr>Overlap with other  vascular disorders</vt:lpstr>
      <vt:lpstr>Limitation of FMD estimates in sCAD</vt:lpstr>
      <vt:lpstr>sCAD can also be asymptomatic</vt:lpstr>
      <vt:lpstr>Selection of antithrombotic treatment</vt:lpstr>
      <vt:lpstr>CADISS: Antiplatelet vs anticoagulation</vt:lpstr>
      <vt:lpstr>TREAT-CAD Non-inferiority of ASA was not confirmed</vt:lpstr>
      <vt:lpstr>Anticoagulants or antiplatelet th.</vt:lpstr>
      <vt:lpstr>Arguments in favor of anticoagulation</vt:lpstr>
      <vt:lpstr>In favor of immediate anticoagulation</vt:lpstr>
      <vt:lpstr>Multiple cerebellar strokes due to both vertebral artery dissection</vt:lpstr>
      <vt:lpstr>In favor of immediate anticoagulation</vt:lpstr>
      <vt:lpstr>In favor of immediate anticoagulation</vt:lpstr>
      <vt:lpstr>In favor of antiplatelets</vt:lpstr>
      <vt:lpstr>In favor of antiplatelets</vt:lpstr>
      <vt:lpstr>Neurosonology monitoring</vt:lpstr>
      <vt:lpstr>Daily neurosonological monitoring </vt:lpstr>
      <vt:lpstr>Monitoring the embolic signals in correlation with clinical findings</vt:lpstr>
      <vt:lpstr>Duration of therapy</vt:lpstr>
      <vt:lpstr>Fibromuscular dysplasia (FMD)</vt:lpstr>
      <vt:lpstr>Clinical manifestations of FMD</vt:lpstr>
      <vt:lpstr>Clinical signs/symptoms of cerebrovascular FMD</vt:lpstr>
      <vt:lpstr>Frequency of presenting  symptoms of FMD</vt:lpstr>
      <vt:lpstr>US Registry, Flandria</vt:lpstr>
      <vt:lpstr>US FMD registry: Prevalence and vascular distribution of arterial aneurysm</vt:lpstr>
      <vt:lpstr>Beaded appearance  long tubular stenosis</vt:lpstr>
      <vt:lpstr>Multifocal stenosis and dilatation</vt:lpstr>
      <vt:lpstr>Subtle changes</vt:lpstr>
      <vt:lpstr>Better detection online than on freezed images</vt:lpstr>
      <vt:lpstr>Increased IMT or focal increased IMT</vt:lpstr>
      <vt:lpstr>Fusiform aneurysm or multifocal FMD with dilatations?</vt:lpstr>
      <vt:lpstr>Carotid or vertebral aneurysm</vt:lpstr>
      <vt:lpstr>Female patient, 44 years old.</vt:lpstr>
      <vt:lpstr>US imaging of carotid arteries</vt:lpstr>
      <vt:lpstr>Intracranial imaging</vt:lpstr>
      <vt:lpstr>Female patient, 46 years old</vt:lpstr>
      <vt:lpstr>Carotid US</vt:lpstr>
      <vt:lpstr>Carotid US transversal view</vt:lpstr>
      <vt:lpstr>Neuroradiology</vt:lpstr>
      <vt:lpstr>Carotid web</vt:lpstr>
      <vt:lpstr>Oligosymptomatic female patient</vt:lpstr>
      <vt:lpstr>Geneticaly mediated arteriopathies</vt:lpstr>
      <vt:lpstr>Marfan syndrom</vt:lpstr>
      <vt:lpstr>Anatomic variants</vt:lpstr>
      <vt:lpstr>Anatomic variants</vt:lpstr>
      <vt:lpstr>Non-atherosclerotic disease</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Migraine as a risk factor of craniocervical artery dissection</dc:title>
  <dc:creator>Huzjan</dc:creator>
  <cp:lastModifiedBy>Arijana</cp:lastModifiedBy>
  <cp:revision>151</cp:revision>
  <dcterms:created xsi:type="dcterms:W3CDTF">2006-08-16T00:00:00Z</dcterms:created>
  <dcterms:modified xsi:type="dcterms:W3CDTF">2021-10-04T17:37:31Z</dcterms:modified>
</cp:coreProperties>
</file>